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70" d="100"/>
          <a:sy n="170" d="100"/>
        </p:scale>
        <p:origin x="50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59009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Shape 1"/>
          <p:cNvSpPr/>
          <p:nvPr/>
        </p:nvSpPr>
        <p:spPr>
          <a:xfrm>
            <a:off x="0" y="3840480"/>
            <a:ext cx="9144000" cy="130302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5" name="Text 3"/>
          <p:cNvSpPr/>
          <p:nvPr/>
        </p:nvSpPr>
        <p:spPr>
          <a:xfrm>
            <a:off x="731520" y="6400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600" b="1" kern="0" spc="8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731520" y="164592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School Presentation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31520" y="228600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Neuroscience for Gen Z. Delivered by peers.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39319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sobergenz.com  |  Louis Stumpf, Founder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31520" y="43434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Approx. 30 minutes  ·  All ages 13–19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/ 30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914400"/>
            <a:ext cx="109728" cy="292608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777240" y="914400"/>
            <a:ext cx="77724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"Your brain at 16 is not a smaller version of an adult brain. It is a different machine — faster to learn, faster to adapt, and far faster to rewire around what you feed it."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77240" y="379476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Dr. Frances Jensen, Harvard Medical School — The Teenage Brain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365760" y="457200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6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NOTE: Read this slowly. Let it sit. Then ask: 'If your brain is rewiring around what you feed it — what are you feeding it?'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7" name="Text 5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/ 30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365760" y="4572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3 — PERFORMANCE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914400" y="1005840"/>
            <a:ext cx="7315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Now let's talk about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alcohol costs you.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914400" y="256032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 sport. In school. In life.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11480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699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Ask: 'What do you think is more affected by alcohol — your body or your mind?' (Take a show of hands for each.)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8" name="Text 6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 / 30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one drink actually does to your performance.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365760" y="914400"/>
            <a:ext cx="4023360" cy="1143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5" name="Text 3"/>
          <p:cNvSpPr/>
          <p:nvPr/>
        </p:nvSpPr>
        <p:spPr>
          <a:xfrm>
            <a:off x="457200" y="10058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😴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051560" y="100584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6E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Sleep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51560" y="14173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Fragments REM. Up to 40% less growth hormone overnight. Your muscles stop recovering.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65760" y="2240280"/>
            <a:ext cx="4023360" cy="1143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9" name="Text 7"/>
          <p:cNvSpPr/>
          <p:nvPr/>
        </p:nvSpPr>
        <p:spPr>
          <a:xfrm>
            <a:off x="457200" y="23317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⚡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051560" y="233172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6E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Reaction Time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051560" y="274320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–10 to –30% at just 0.05% BAC. In sport, that is the margin between winning and losing.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65760" y="3566160"/>
            <a:ext cx="4023360" cy="1143000"/>
          </a:xfrm>
          <a:prstGeom prst="rect">
            <a:avLst/>
          </a:prstGeom>
          <a:solidFill>
            <a:srgbClr val="F4F6F8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3" name="Text 11"/>
          <p:cNvSpPr/>
          <p:nvPr/>
        </p:nvSpPr>
        <p:spPr>
          <a:xfrm>
            <a:off x="457200" y="36576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💪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51560" y="365760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6E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Muscle Recovery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051560" y="40690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Protein synthesis drops by 15–37% for 24h. Every gym session becomes less effective.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663440" y="914400"/>
            <a:ext cx="4023360" cy="1143000"/>
          </a:xfrm>
          <a:prstGeom prst="rect">
            <a:avLst/>
          </a:prstGeom>
          <a:solidFill>
            <a:srgbClr val="EEF4FF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7" name="Text 15"/>
          <p:cNvSpPr/>
          <p:nvPr/>
        </p:nvSpPr>
        <p:spPr>
          <a:xfrm>
            <a:off x="4754880" y="100584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💧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5349240" y="100584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6E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Hydration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349240" y="141732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drink = 800ml water lost. Dehydration reduces strength by 10%.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663440" y="2240280"/>
            <a:ext cx="4023360" cy="1143000"/>
          </a:xfrm>
          <a:prstGeom prst="rect">
            <a:avLst/>
          </a:prstGeom>
          <a:solidFill>
            <a:srgbClr val="EEF4FF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1" name="Text 19"/>
          <p:cNvSpPr/>
          <p:nvPr/>
        </p:nvSpPr>
        <p:spPr>
          <a:xfrm>
            <a:off x="4754880" y="233172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🧠</a:t>
            </a:r>
            <a:endParaRPr lang="en-US" sz="2200" dirty="0"/>
          </a:p>
        </p:txBody>
      </p:sp>
      <p:sp>
        <p:nvSpPr>
          <p:cNvPr id="22" name="Text 20"/>
          <p:cNvSpPr/>
          <p:nvPr/>
        </p:nvSpPr>
        <p:spPr>
          <a:xfrm>
            <a:off x="5349240" y="233172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6E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349240" y="274320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Prefrontal cortex stays impaired 24–48h after drinking — even without a hangover.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4663440" y="3566160"/>
            <a:ext cx="4023360" cy="1143000"/>
          </a:xfrm>
          <a:prstGeom prst="rect">
            <a:avLst/>
          </a:prstGeom>
          <a:solidFill>
            <a:srgbClr val="EEF4FF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5" name="Text 23"/>
          <p:cNvSpPr/>
          <p:nvPr/>
        </p:nvSpPr>
        <p:spPr>
          <a:xfrm>
            <a:off x="4754880" y="3657600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📉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5349240" y="3657600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6E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Testosterone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349240" y="40690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–23% for 24h. Directly reduces muscle growth, drive and competitive energy.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9" name="Text 27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 / 30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hangover you don't feel.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8229600" cy="68580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7863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'But I feel fine the next day.'  —  That does not mean your brain is fine.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57200" y="1783080"/>
            <a:ext cx="914400" cy="457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7" name="Text 5"/>
          <p:cNvSpPr/>
          <p:nvPr/>
        </p:nvSpPr>
        <p:spPr>
          <a:xfrm>
            <a:off x="457200" y="1783080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0–3h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508760" y="1828800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Peak intoxication. Coordination, speech and reaction time impaired.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57200" y="2404872"/>
            <a:ext cx="914400" cy="4572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0" name="Text 8"/>
          <p:cNvSpPr/>
          <p:nvPr/>
        </p:nvSpPr>
        <p:spPr>
          <a:xfrm>
            <a:off x="457200" y="2404872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3–8h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1508760" y="2450592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Sleep phase. REM blocked. Growth hormone suppressed.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" y="3026664"/>
            <a:ext cx="914400" cy="4572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3" name="Text 11"/>
          <p:cNvSpPr/>
          <p:nvPr/>
        </p:nvSpPr>
        <p:spPr>
          <a:xfrm>
            <a:off x="457200" y="3026664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8–12h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1508760" y="3072384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Morning. You feel 'fine' — but prefrontal cortex is still 30% impaired.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3648456"/>
            <a:ext cx="914400" cy="4572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6" name="Text 14"/>
          <p:cNvSpPr/>
          <p:nvPr/>
        </p:nvSpPr>
        <p:spPr>
          <a:xfrm>
            <a:off x="457200" y="3648456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12–24h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508760" y="3694176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Reaction time, memory, and focus still below baseline.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57200" y="4270248"/>
            <a:ext cx="914400" cy="457200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9" name="Text 17"/>
          <p:cNvSpPr/>
          <p:nvPr/>
        </p:nvSpPr>
        <p:spPr>
          <a:xfrm>
            <a:off x="457200" y="4270248"/>
            <a:ext cx="914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24–48h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508760" y="4315968"/>
            <a:ext cx="7132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teens: brain often still not back to full performance capacity.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NOTE: Ask who has a training session or exam the morning after a party. That is who this affects most directly.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3" name="Text 21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/ 30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pressure is real. So is the exit.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does it actually feel like to say no?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65760" y="1508760"/>
            <a:ext cx="3931920" cy="658368"/>
          </a:xfrm>
          <a:prstGeom prst="rect">
            <a:avLst/>
          </a:prstGeom>
          <a:solidFill>
            <a:srgbClr val="1A2A4A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6" name="Shape 4"/>
          <p:cNvSpPr/>
          <p:nvPr/>
        </p:nvSpPr>
        <p:spPr>
          <a:xfrm>
            <a:off x="4480560" y="1508760"/>
            <a:ext cx="4389120" cy="658368"/>
          </a:xfrm>
          <a:prstGeom prst="rect">
            <a:avLst/>
          </a:prstGeom>
          <a:solidFill>
            <a:srgbClr val="0A4A0A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7" name="Text 5"/>
          <p:cNvSpPr/>
          <p:nvPr/>
        </p:nvSpPr>
        <p:spPr>
          <a:xfrm>
            <a:off x="548640" y="1581912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Everyone is drinking at a party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572000" y="1581912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9DD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'I'm on early training tomorrow.' — Done. No one argues with sport.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65760" y="2350008"/>
            <a:ext cx="3931920" cy="658368"/>
          </a:xfrm>
          <a:prstGeom prst="rect">
            <a:avLst/>
          </a:prstGeom>
          <a:solidFill>
            <a:srgbClr val="1A2A4A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0" name="Shape 8"/>
          <p:cNvSpPr/>
          <p:nvPr/>
        </p:nvSpPr>
        <p:spPr>
          <a:xfrm>
            <a:off x="4480560" y="2350008"/>
            <a:ext cx="4389120" cy="658368"/>
          </a:xfrm>
          <a:prstGeom prst="rect">
            <a:avLst/>
          </a:prstGeom>
          <a:solidFill>
            <a:srgbClr val="0A4A0A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1" name="Text 9"/>
          <p:cNvSpPr/>
          <p:nvPr/>
        </p:nvSpPr>
        <p:spPr>
          <a:xfrm>
            <a:off x="548640" y="2423160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Someone calls you boring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572000" y="2423160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9DD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'I'm boring? I remember everything tomorrow. You won't.'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3191256"/>
            <a:ext cx="3931920" cy="658368"/>
          </a:xfrm>
          <a:prstGeom prst="rect">
            <a:avLst/>
          </a:prstGeom>
          <a:solidFill>
            <a:srgbClr val="1A2A4A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4" name="Shape 12"/>
          <p:cNvSpPr/>
          <p:nvPr/>
        </p:nvSpPr>
        <p:spPr>
          <a:xfrm>
            <a:off x="4480560" y="3191256"/>
            <a:ext cx="4389120" cy="658368"/>
          </a:xfrm>
          <a:prstGeom prst="rect">
            <a:avLst/>
          </a:prstGeom>
          <a:solidFill>
            <a:srgbClr val="0A4A0A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5" name="Text 13"/>
          <p:cNvSpPr/>
          <p:nvPr/>
        </p:nvSpPr>
        <p:spPr>
          <a:xfrm>
            <a:off x="548640" y="3264408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Friends keep asking why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572000" y="3264408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9DD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'Because I want to. That's enough.' — Own it. No apology.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65760" y="4032504"/>
            <a:ext cx="3931920" cy="658368"/>
          </a:xfrm>
          <a:prstGeom prst="rect">
            <a:avLst/>
          </a:prstGeom>
          <a:solidFill>
            <a:srgbClr val="1A2A4A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8" name="Shape 16"/>
          <p:cNvSpPr/>
          <p:nvPr/>
        </p:nvSpPr>
        <p:spPr>
          <a:xfrm>
            <a:off x="4480560" y="4032504"/>
            <a:ext cx="4389120" cy="658368"/>
          </a:xfrm>
          <a:prstGeom prst="rect">
            <a:avLst/>
          </a:prstGeom>
          <a:solidFill>
            <a:srgbClr val="0A4A0A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9" name="Text 17"/>
          <p:cNvSpPr/>
          <p:nvPr/>
        </p:nvSpPr>
        <p:spPr>
          <a:xfrm>
            <a:off x="548640" y="4105656"/>
            <a:ext cx="3657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feel like the odd one out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72000" y="4105656"/>
            <a:ext cx="4114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99DD9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Fact: 45% of Gen Z don't drink. You are not the odd one out.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65760" y="1417320"/>
            <a:ext cx="3931920" cy="9144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2" name="Shape 20"/>
          <p:cNvSpPr/>
          <p:nvPr/>
        </p:nvSpPr>
        <p:spPr>
          <a:xfrm>
            <a:off x="4480560" y="1417320"/>
            <a:ext cx="4389120" cy="91440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3" name="Text 21"/>
          <p:cNvSpPr/>
          <p:nvPr/>
        </p:nvSpPr>
        <p:spPr>
          <a:xfrm>
            <a:off x="365760" y="1325880"/>
            <a:ext cx="39319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5C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SITUATION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4480560" y="1325880"/>
            <a:ext cx="43891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6E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RESPONSE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6" name="Text 24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 / 30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not only about alcohol.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5555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SoberGenZ addresses the full spectrum of addiction — because Gen Z lives in all of it.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371600"/>
            <a:ext cx="4023360" cy="914400"/>
          </a:xfrm>
          <a:prstGeom prst="rect">
            <a:avLst/>
          </a:prstGeom>
          <a:solidFill>
            <a:srgbClr val="F4F6F8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6" name="Text 4"/>
          <p:cNvSpPr/>
          <p:nvPr/>
        </p:nvSpPr>
        <p:spPr>
          <a:xfrm>
            <a:off x="457200" y="1463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🍺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1051560" y="14173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Alcohol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051560" y="1783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most normalised. The most researched. Still the most widespread teen substance.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65760" y="2468880"/>
            <a:ext cx="4023360" cy="914400"/>
          </a:xfrm>
          <a:prstGeom prst="rect">
            <a:avLst/>
          </a:prstGeom>
          <a:solidFill>
            <a:srgbClr val="F4F6F8"/>
          </a:solidFill>
          <a:ln w="12700">
            <a:solidFill>
              <a:srgbClr val="2ECC71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0" name="Text 8"/>
          <p:cNvSpPr/>
          <p:nvPr/>
        </p:nvSpPr>
        <p:spPr>
          <a:xfrm>
            <a:off x="457200" y="25603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🌿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051560" y="25146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CC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Cannabis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51560" y="28803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Increasing use as it becomes more available. Brain development impacts often underestimated.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365760" y="3566160"/>
            <a:ext cx="4023360" cy="914400"/>
          </a:xfrm>
          <a:prstGeom prst="rect">
            <a:avLst/>
          </a:prstGeom>
          <a:solidFill>
            <a:srgbClr val="F4F6F8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4" name="Text 12"/>
          <p:cNvSpPr/>
          <p:nvPr/>
        </p:nvSpPr>
        <p:spPr>
          <a:xfrm>
            <a:off x="457200" y="36576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🚬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1051560" y="361188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67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Nicotine / Vaping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051560" y="39776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Teen vaping at record levels. Marketed as harmless. Highly addictive.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663440" y="1371600"/>
            <a:ext cx="4023360" cy="914400"/>
          </a:xfrm>
          <a:prstGeom prst="rect">
            <a:avLst/>
          </a:prstGeom>
          <a:solidFill>
            <a:srgbClr val="F4F6F8"/>
          </a:solidFill>
          <a:ln w="12700">
            <a:solidFill>
              <a:srgbClr val="9B59B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8" name="Text 16"/>
          <p:cNvSpPr/>
          <p:nvPr/>
        </p:nvSpPr>
        <p:spPr>
          <a:xfrm>
            <a:off x="4754880" y="146304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💊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5349240" y="141732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9B59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Prescription Meds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349240" y="178308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ADHD medication misuse, anxiety drugs. Often starts at home.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663440" y="2468880"/>
            <a:ext cx="4023360" cy="914400"/>
          </a:xfrm>
          <a:prstGeom prst="rect">
            <a:avLst/>
          </a:prstGeom>
          <a:solidFill>
            <a:srgbClr val="F4F6F8"/>
          </a:solidFill>
          <a:ln w="12700">
            <a:solidFill>
              <a:srgbClr val="3498D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2" name="Text 20"/>
          <p:cNvSpPr/>
          <p:nvPr/>
        </p:nvSpPr>
        <p:spPr>
          <a:xfrm>
            <a:off x="4754880" y="256032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📱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5349240" y="251460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3498D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Media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349240" y="288036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Same dopamine loop. Same withdrawal effects. Rarely recognised as addiction.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4663440" y="3566160"/>
            <a:ext cx="4023360" cy="914400"/>
          </a:xfrm>
          <a:prstGeom prst="rect">
            <a:avLst/>
          </a:prstGeom>
          <a:solidFill>
            <a:srgbClr val="F4F6F8"/>
          </a:solidFill>
          <a:ln w="12700">
            <a:solidFill>
              <a:srgbClr val="E74C3C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6" name="Text 24"/>
          <p:cNvSpPr/>
          <p:nvPr/>
        </p:nvSpPr>
        <p:spPr>
          <a:xfrm>
            <a:off x="4754880" y="36576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🎮</a:t>
            </a:r>
            <a:endParaRPr lang="en-US" sz="2000" dirty="0"/>
          </a:p>
        </p:txBody>
      </p:sp>
      <p:sp>
        <p:nvSpPr>
          <p:cNvPr id="27" name="Text 25"/>
          <p:cNvSpPr/>
          <p:nvPr/>
        </p:nvSpPr>
        <p:spPr>
          <a:xfrm>
            <a:off x="5349240" y="3611880"/>
            <a:ext cx="3200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Gaming / Gambling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349240" y="3977640"/>
            <a:ext cx="32004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Engineered for compulsion. The science is identical to chemical addiction.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0" name="Text 28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/ 30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365760" y="4572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4 — REAL PEOPLE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914400" y="109728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Athletes who chose clarity.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914400" y="21945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Champions do not happen by accident.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11480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6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Ask: 'Can you name any athlete who is openly sober or anti-drinking?' (Let the group try before you show the next slides.)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8" name="Text 6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 / 30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33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Ivalyo Ivanov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5C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Judo Champion · European Championship Medalist · SoberGenZ Ambassador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457200" y="1371600"/>
            <a:ext cx="8229600" cy="82296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6" name="Text 4"/>
          <p:cNvSpPr/>
          <p:nvPr/>
        </p:nvSpPr>
        <p:spPr>
          <a:xfrm>
            <a:off x="640080" y="1417320"/>
            <a:ext cx="7863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"Substance abuse is a deadly curse and SoberGenZ is a cure all athletes should endorse."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457200" y="2377440"/>
            <a:ext cx="822960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does it mean to be a champion-level athlete and choose sobriety?</a:t>
            </a:r>
            <a:endParaRPr lang="en-US" sz="1300" dirty="0"/>
          </a:p>
          <a:p>
            <a:pPr marL="0" indent="0">
              <a:buNone/>
            </a:pP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Competing at the highest levels of European judo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Credits mental clarity and recovery as central to his performance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Partners with SoberGenZ to reach young athletes across Europe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Available for school and club visits — contact sobergenz.com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• Based at CSKA Judo Club Sofia — an official SoberGenZ partner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NOTE: If you have a sport-specific version of this kit, add a local sober athlete here. The closer the example to the group's own sport, the more it lands.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0" name="Text 8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/ 30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sober athletes report.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1005840"/>
            <a:ext cx="1280160" cy="566928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5" name="Text 3"/>
          <p:cNvSpPr/>
          <p:nvPr/>
        </p:nvSpPr>
        <p:spPr>
          <a:xfrm>
            <a:off x="365760" y="1005840"/>
            <a:ext cx="1280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+40%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828800" y="1097280"/>
            <a:ext cx="6949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better sleep quality after removing alcohol from their routine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65760" y="1783080"/>
            <a:ext cx="1280160" cy="566928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8" name="Text 6"/>
          <p:cNvSpPr/>
          <p:nvPr/>
        </p:nvSpPr>
        <p:spPr>
          <a:xfrm>
            <a:off x="365760" y="1783080"/>
            <a:ext cx="1280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+25%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828800" y="1874520"/>
            <a:ext cx="6949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improvement in reaction time measured in competitive seasons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65760" y="2560320"/>
            <a:ext cx="1280160" cy="566928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1" name="Text 9"/>
          <p:cNvSpPr/>
          <p:nvPr/>
        </p:nvSpPr>
        <p:spPr>
          <a:xfrm>
            <a:off x="365760" y="2560320"/>
            <a:ext cx="1280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2× faster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828800" y="2651760"/>
            <a:ext cx="6949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muscle recovery reported by sober endurance athletes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65760" y="3337560"/>
            <a:ext cx="1280160" cy="566928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4" name="Text 12"/>
          <p:cNvSpPr/>
          <p:nvPr/>
        </p:nvSpPr>
        <p:spPr>
          <a:xfrm>
            <a:off x="365760" y="3337560"/>
            <a:ext cx="1280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Clearer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828800" y="3429000"/>
            <a:ext cx="6949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tactical decision-making in high-pressure situations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65760" y="4114800"/>
            <a:ext cx="1280160" cy="566928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7" name="Text 15"/>
          <p:cNvSpPr/>
          <p:nvPr/>
        </p:nvSpPr>
        <p:spPr>
          <a:xfrm>
            <a:off x="365760" y="4114800"/>
            <a:ext cx="1280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828800" y="4206240"/>
            <a:ext cx="6949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motivation and competitive drive in training sessions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699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NOTE: These are consistent findings across sports science literature. Not one superhuman athlete — this is the pattern across thousands of athletes who removed alcohol.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6E2E"/>
          </a:solidFill>
          <a:ln w="12700">
            <a:solidFill>
              <a:srgbClr val="1A6E2E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1" name="Text 19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/ 30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people your age say.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365760" y="960120"/>
            <a:ext cx="8229600" cy="1051560"/>
          </a:xfrm>
          <a:prstGeom prst="rect">
            <a:avLst/>
          </a:prstGeom>
          <a:solidFill>
            <a:srgbClr val="F4F6F8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5" name="Shape 3"/>
          <p:cNvSpPr/>
          <p:nvPr/>
        </p:nvSpPr>
        <p:spPr>
          <a:xfrm>
            <a:off x="365760" y="960120"/>
            <a:ext cx="109728" cy="10515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6" name="Text 4"/>
          <p:cNvSpPr/>
          <p:nvPr/>
        </p:nvSpPr>
        <p:spPr>
          <a:xfrm>
            <a:off x="640080" y="1051560"/>
            <a:ext cx="6858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"I used to drink at every party because everyone else did. Then I stopped for one month. I trained better, slept better, and honestly had more fun. I just didn't expect that."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40080" y="173736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16, Barcelona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65760" y="2194560"/>
            <a:ext cx="8229600" cy="1051560"/>
          </a:xfrm>
          <a:prstGeom prst="rect">
            <a:avLst/>
          </a:prstGeom>
          <a:solidFill>
            <a:srgbClr val="EEF4FF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9" name="Shape 7"/>
          <p:cNvSpPr/>
          <p:nvPr/>
        </p:nvSpPr>
        <p:spPr>
          <a:xfrm>
            <a:off x="365760" y="2194560"/>
            <a:ext cx="109728" cy="10515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0" name="Text 8"/>
          <p:cNvSpPr/>
          <p:nvPr/>
        </p:nvSpPr>
        <p:spPr>
          <a:xfrm>
            <a:off x="640080" y="2286000"/>
            <a:ext cx="6858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"My coach showed me the SoberGenZ science about reaction time. I didn't care about being 'healthy.' But I care about winning. That changed everything."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" y="297180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17, Sofia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365760" y="3429000"/>
            <a:ext cx="8229600" cy="1051560"/>
          </a:xfrm>
          <a:prstGeom prst="rect">
            <a:avLst/>
          </a:prstGeom>
          <a:solidFill>
            <a:srgbClr val="F4F6F8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3" name="Shape 11"/>
          <p:cNvSpPr/>
          <p:nvPr/>
        </p:nvSpPr>
        <p:spPr>
          <a:xfrm>
            <a:off x="365760" y="3429000"/>
            <a:ext cx="109728" cy="10515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4" name="Text 12"/>
          <p:cNvSpPr/>
          <p:nvPr/>
        </p:nvSpPr>
        <p:spPr>
          <a:xfrm>
            <a:off x="640080" y="3520440"/>
            <a:ext cx="6858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"The hardest part was the first two parties. After that, nobody cared. I think I was more scared of it than I needed to be."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0080" y="4206240"/>
            <a:ext cx="6858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15, Cologne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NOTE: These can be replaced with real stories from your school/club with permission. Real peers beat anonymous quotes every time.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8" name="Text 16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19 / 30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365760" y="9144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TO USE THIS DECK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0" y="0"/>
            <a:ext cx="6858000" cy="0"/>
          </a:xfrm>
          <a:prstGeom prst="rect">
            <a:avLst/>
          </a:prstGeom>
          <a:solidFill>
            <a:srgbClr val="000000"/>
          </a:solidFill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</a:rPr>
              <a:t>For teachers, coaches and peer presenters — read before you begin.</a:t>
            </a:r>
            <a:endParaRPr lang="en-US" dirty="0"/>
          </a:p>
        </p:txBody>
      </p:sp>
      <p:sp>
        <p:nvSpPr>
          <p:cNvPr id="5" name="Shape 3"/>
          <p:cNvSpPr/>
          <p:nvPr/>
        </p:nvSpPr>
        <p:spPr>
          <a:xfrm>
            <a:off x="365760" y="1463040"/>
            <a:ext cx="347472" cy="34747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6" name="Text 4"/>
          <p:cNvSpPr/>
          <p:nvPr/>
        </p:nvSpPr>
        <p:spPr>
          <a:xfrm>
            <a:off x="365760" y="146304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822960" y="1463040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experience needed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822960" y="1810512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slide has a speaker note (bottom of screen). You can read it word for word or use it as a guide.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2514600"/>
            <a:ext cx="347472" cy="34747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0" name="Text 8"/>
          <p:cNvSpPr/>
          <p:nvPr/>
        </p:nvSpPr>
        <p:spPr>
          <a:xfrm>
            <a:off x="365760" y="251460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2514600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minutes total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2862072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session runs in 6 parts. You can stop after any section if time is short.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65760" y="3566160"/>
            <a:ext cx="347472" cy="34747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4" name="Text 12"/>
          <p:cNvSpPr/>
          <p:nvPr/>
        </p:nvSpPr>
        <p:spPr>
          <a:xfrm>
            <a:off x="365760" y="356616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22960" y="3566160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Don't be an expert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822960" y="3913632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a facilitator, not a teacher. Say 'I don't know' freely — it builds trust.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663440" y="1463040"/>
            <a:ext cx="347472" cy="34747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8" name="Text 16"/>
          <p:cNvSpPr/>
          <p:nvPr/>
        </p:nvSpPr>
        <p:spPr>
          <a:xfrm>
            <a:off x="4663440" y="146304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120640" y="1463040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Discussion first, facts second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120640" y="1810512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every section with a question. Let the group talk. Then show the data.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663440" y="2514600"/>
            <a:ext cx="347472" cy="34747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2" name="Text 20"/>
          <p:cNvSpPr/>
          <p:nvPr/>
        </p:nvSpPr>
        <p:spPr>
          <a:xfrm>
            <a:off x="4663440" y="251460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120640" y="2514600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Never pressure or shame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120640" y="2862072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session has no right or wrong answers. The goal is curiosity, not compliance.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663440" y="3566160"/>
            <a:ext cx="347472" cy="347472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6" name="Text 24"/>
          <p:cNvSpPr/>
          <p:nvPr/>
        </p:nvSpPr>
        <p:spPr>
          <a:xfrm>
            <a:off x="4663440" y="3566160"/>
            <a:ext cx="347472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5120640" y="3566160"/>
            <a:ext cx="3840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Tailor if needed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120640" y="3913632"/>
            <a:ext cx="38404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 skip slides or change examples to fit your group. The message is the same.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0" name="Text 28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/ 30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365760" y="4572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5 — WHAT YOU CAN DO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914400" y="1005840"/>
            <a:ext cx="7315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 what do you actually do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with all of this?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914400" y="2560320"/>
            <a:ext cx="73152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9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Practical, realistic, and yours to choose.</a:t>
            </a:r>
            <a:endParaRPr lang="en-US" sz="1900" dirty="0"/>
          </a:p>
        </p:txBody>
      </p:sp>
      <p:sp>
        <p:nvSpPr>
          <p:cNvPr id="6" name="Shape 4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7" name="Text 5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 / 30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30-day experiment.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5555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a pledge. Not a rule. An experiment with a measurable outcome.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417320"/>
            <a:ext cx="1097280" cy="5943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6" name="Text 4"/>
          <p:cNvSpPr/>
          <p:nvPr/>
        </p:nvSpPr>
        <p:spPr>
          <a:xfrm>
            <a:off x="365760" y="1417320"/>
            <a:ext cx="1097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1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1645920" y="1463040"/>
            <a:ext cx="7132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Notice the moments when you would normally use a substance. Write them down. When do they happen? What triggers them?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" y="2286000"/>
            <a:ext cx="1097280" cy="5943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9" name="Text 7"/>
          <p:cNvSpPr/>
          <p:nvPr/>
        </p:nvSpPr>
        <p:spPr>
          <a:xfrm>
            <a:off x="365760" y="2286000"/>
            <a:ext cx="1097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2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645920" y="2331720"/>
            <a:ext cx="7132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each of those moments, do something different. Drink water, go for a walk, call someone. Note what happens.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65760" y="3154680"/>
            <a:ext cx="1097280" cy="5943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2" name="Text 10"/>
          <p:cNvSpPr/>
          <p:nvPr/>
        </p:nvSpPr>
        <p:spPr>
          <a:xfrm>
            <a:off x="365760" y="3154680"/>
            <a:ext cx="1097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3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645920" y="3200400"/>
            <a:ext cx="7132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Track sleep, energy and training performance. You do not need an app — just a note in your phone each morning.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4023360"/>
            <a:ext cx="1097280" cy="5943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5" name="Text 13"/>
          <p:cNvSpPr/>
          <p:nvPr/>
        </p:nvSpPr>
        <p:spPr>
          <a:xfrm>
            <a:off x="365760" y="4023360"/>
            <a:ext cx="1097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 4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645920" y="4069080"/>
            <a:ext cx="71323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Compare. Measure. Decide. This is your data. No one else can tell you what it means.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NOTE: Frame this as science, not moralising. 'You are the experiment. You are also the scientist.'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9" name="Text 17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/ 30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Tools for real situations.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Lines that work. Because they are honest.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365760" y="1371600"/>
            <a:ext cx="1828800" cy="50292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6" name="Text 4"/>
          <p:cNvSpPr/>
          <p:nvPr/>
        </p:nvSpPr>
        <p:spPr>
          <a:xfrm>
            <a:off x="365760" y="1371600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a party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377440" y="1435608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any drink. Non-alcoholic drinks look identical to alcoholic ones. Nobody asks.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65760" y="2084832"/>
            <a:ext cx="1828800" cy="50292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9" name="Text 7"/>
          <p:cNvSpPr/>
          <p:nvPr/>
        </p:nvSpPr>
        <p:spPr>
          <a:xfrm>
            <a:off x="365760" y="2084832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pushed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2377440" y="214884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'I'm training' / 'I'm driving later' / 'I'm trying something.' All true. None apologetic.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65760" y="2798064"/>
            <a:ext cx="1828800" cy="50292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2" name="Text 10"/>
          <p:cNvSpPr/>
          <p:nvPr/>
        </p:nvSpPr>
        <p:spPr>
          <a:xfrm>
            <a:off x="365760" y="2798064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close friends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377440" y="2862072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'I'm doing a month without it. Join me?' — Challenge works better than explanation.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3511296"/>
            <a:ext cx="1828800" cy="50292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5" name="Text 13"/>
          <p:cNvSpPr/>
          <p:nvPr/>
        </p:nvSpPr>
        <p:spPr>
          <a:xfrm>
            <a:off x="365760" y="3511296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Online / social media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2377440" y="3575304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owe nobody an explanation. Sober content is growing — normalise it.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65760" y="4224528"/>
            <a:ext cx="1828800" cy="50292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8" name="Text 16"/>
          <p:cNvSpPr/>
          <p:nvPr/>
        </p:nvSpPr>
        <p:spPr>
          <a:xfrm>
            <a:off x="365760" y="4224528"/>
            <a:ext cx="1828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you slip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2377440" y="4288536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is not failure. It is data. What happened? What triggered it? What changes next time?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1" name="Text 19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22 / 30</a:t>
            </a:r>
            <a:endParaRPr lang="en-US" sz="1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Substance use and mental health.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8229600" cy="68580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7863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Most substance use is not recreational. It is self-medication.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457200" y="1828800"/>
            <a:ext cx="109728" cy="5486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7" name="Text 5"/>
          <p:cNvSpPr/>
          <p:nvPr/>
        </p:nvSpPr>
        <p:spPr>
          <a:xfrm>
            <a:off x="685800" y="1828800"/>
            <a:ext cx="1554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Anxiety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2157984"/>
            <a:ext cx="7955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Alcohol temporarily reduces anxiety signals. But it increases baseline anxiety over time. You need more to feel the same relief.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2578608"/>
            <a:ext cx="109728" cy="5486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0" name="Text 8"/>
          <p:cNvSpPr/>
          <p:nvPr/>
        </p:nvSpPr>
        <p:spPr>
          <a:xfrm>
            <a:off x="685800" y="2578608"/>
            <a:ext cx="1554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Depression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85800" y="2907792"/>
            <a:ext cx="7955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Short-term mood lift. Long-term depressant. The science is clear — alcohol makes depression worse.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3328416"/>
            <a:ext cx="109728" cy="5486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3" name="Text 11"/>
          <p:cNvSpPr/>
          <p:nvPr/>
        </p:nvSpPr>
        <p:spPr>
          <a:xfrm>
            <a:off x="685800" y="3328416"/>
            <a:ext cx="1554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Loneliness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85800" y="3657600"/>
            <a:ext cx="7955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Social drinking can feel like connection. But it often masks rather than builds real relationships.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4078224"/>
            <a:ext cx="109728" cy="5486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6" name="Text 14"/>
          <p:cNvSpPr/>
          <p:nvPr/>
        </p:nvSpPr>
        <p:spPr>
          <a:xfrm>
            <a:off x="685800" y="4078224"/>
            <a:ext cx="1554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Pressure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85800" y="4407408"/>
            <a:ext cx="7955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Academic and social pressure peaks at 14–18. Substances feel like a valve. They are a pressure cooker.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NOTE: This slide can be sensitive. Go slowly. Do not call on individuals. If someone seems affected, speak to them privately after.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0" name="Text 18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 / 30</a:t>
            </a:r>
            <a:endParaRPr lang="en-US" sz="1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you or someone you know needs help.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There is no shame in this. Asking for help is the intelligent move.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65760" y="1371600"/>
            <a:ext cx="457200" cy="4572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6" name="Text 4"/>
          <p:cNvSpPr/>
          <p:nvPr/>
        </p:nvSpPr>
        <p:spPr>
          <a:xfrm>
            <a:off x="365760" y="13716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1371600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Talk to someone you trust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840480" y="1417320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parent, teacher, coach, or counsellor. You do not need to have a 'problem' to talk.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2084832"/>
            <a:ext cx="457200" cy="4572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0" name="Text 8"/>
          <p:cNvSpPr/>
          <p:nvPr/>
        </p:nvSpPr>
        <p:spPr>
          <a:xfrm>
            <a:off x="365760" y="208483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960120" y="2084832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School counsellor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840480" y="2130552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school has one. Everything you say is confidential.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65760" y="2798064"/>
            <a:ext cx="457200" cy="4572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4" name="Text 12"/>
          <p:cNvSpPr/>
          <p:nvPr/>
        </p:nvSpPr>
        <p:spPr>
          <a:xfrm>
            <a:off x="365760" y="279806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960120" y="2798064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Online support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840480" y="2843784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checkpointorg.com — anonymous, free, 24/7 mental health support for young people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65760" y="3511296"/>
            <a:ext cx="457200" cy="4572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8" name="Text 16"/>
          <p:cNvSpPr/>
          <p:nvPr/>
        </p:nvSpPr>
        <p:spPr>
          <a:xfrm>
            <a:off x="365760" y="35112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60120" y="3511296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EU Addiction Helpline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840480" y="3557016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www.emcdda.europa.eu — links to national helplines in every EU country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365760" y="4224528"/>
            <a:ext cx="457200" cy="4572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2" name="Text 20"/>
          <p:cNvSpPr/>
          <p:nvPr/>
        </p:nvSpPr>
        <p:spPr>
          <a:xfrm>
            <a:off x="365760" y="422452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960120" y="4224528"/>
            <a:ext cx="2743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Text a friend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840480" y="4270248"/>
            <a:ext cx="4937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'I'm struggling.' Three words. It changes everything.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6" name="Text 24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/ 30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365760" y="4572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6 — THE PLEDGE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914400" y="1005840"/>
            <a:ext cx="7315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is your choice.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ours.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914400" y="2560320"/>
            <a:ext cx="73152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Nobody is asking you to sign anything. But if you believe in what you just heard — there is a way to make it real.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7" name="Text 5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25 / 30</a:t>
            </a:r>
            <a:endParaRPr lang="en-US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274320"/>
            <a:ext cx="8229600" cy="4389120"/>
          </a:xfrm>
          <a:prstGeom prst="rect">
            <a:avLst/>
          </a:prstGeom>
          <a:solidFill>
            <a:srgbClr val="F4F6F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Shape 1"/>
          <p:cNvSpPr/>
          <p:nvPr/>
        </p:nvSpPr>
        <p:spPr>
          <a:xfrm>
            <a:off x="457200" y="274320"/>
            <a:ext cx="8229600" cy="68580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4" name="Text 2"/>
          <p:cNvSpPr/>
          <p:nvPr/>
        </p:nvSpPr>
        <p:spPr>
          <a:xfrm>
            <a:off x="640080" y="274320"/>
            <a:ext cx="7863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kern="0" spc="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SOBERGENZ PLEDGE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1097280" y="1097280"/>
            <a:ext cx="6949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033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"I choose to be fully informed about what substances do to my brain and my performance.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1097280" y="1600200"/>
            <a:ext cx="6949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0033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commit to making that choice with knowledge, not pressure.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097280" y="2057400"/>
            <a:ext cx="6949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1A5CA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 choose performance. I choose clarity. I choose freedom."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914400" y="2788920"/>
            <a:ext cx="3474720" cy="36576"/>
          </a:xfrm>
          <a:prstGeom prst="rect">
            <a:avLst/>
          </a:prstGeom>
          <a:solidFill>
            <a:srgbClr val="555555"/>
          </a:solidFill>
          <a:ln w="12700">
            <a:solidFill>
              <a:srgbClr val="555555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9" name="Shape 7"/>
          <p:cNvSpPr/>
          <p:nvPr/>
        </p:nvSpPr>
        <p:spPr>
          <a:xfrm>
            <a:off x="4754880" y="2788920"/>
            <a:ext cx="3474720" cy="36576"/>
          </a:xfrm>
          <a:prstGeom prst="rect">
            <a:avLst/>
          </a:prstGeom>
          <a:solidFill>
            <a:srgbClr val="555555"/>
          </a:solidFill>
          <a:ln w="12700">
            <a:solidFill>
              <a:srgbClr val="555555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0" name="Text 8"/>
          <p:cNvSpPr/>
          <p:nvPr/>
        </p:nvSpPr>
        <p:spPr>
          <a:xfrm>
            <a:off x="914400" y="283464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754880" y="2834640"/>
            <a:ext cx="3474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57200" y="3383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55555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Optional. Voluntary. Yours.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7200" y="38404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1A5C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sobergenz.com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NOTE: Distribute printed pledge cards if available. Give 60 seconds of silence for people to decide. Do not watch who signs and who does not.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26 / 30</a:t>
            </a:r>
            <a:endParaRPr lang="en-US" sz="1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365760" y="4572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GROUP DISCUSSION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minutes. No wrong answers.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463040"/>
            <a:ext cx="457200" cy="45720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6" name="Text 4"/>
          <p:cNvSpPr/>
          <p:nvPr/>
        </p:nvSpPr>
        <p:spPr>
          <a:xfrm>
            <a:off x="365760" y="14630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1005840" y="150876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the one thing from this session that surprised you most?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65760" y="2304288"/>
            <a:ext cx="457200" cy="45720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9" name="Text 7"/>
          <p:cNvSpPr/>
          <p:nvPr/>
        </p:nvSpPr>
        <p:spPr>
          <a:xfrm>
            <a:off x="365760" y="23042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005840" y="2350008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do you think will be the hardest part of making a different choice?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65760" y="3145536"/>
            <a:ext cx="457200" cy="45720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2" name="Text 10"/>
          <p:cNvSpPr/>
          <p:nvPr/>
        </p:nvSpPr>
        <p:spPr>
          <a:xfrm>
            <a:off x="365760" y="31455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005840" y="3191256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in your life do you think would benefit from hearing this?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65760" y="3986784"/>
            <a:ext cx="457200" cy="45720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5" name="Text 13"/>
          <p:cNvSpPr/>
          <p:nvPr/>
        </p:nvSpPr>
        <p:spPr>
          <a:xfrm>
            <a:off x="365760" y="398678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005840" y="4032504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would you tell a younger student — 13 or 14 years old — before they face this pressure?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8" name="Text 16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27 / 30</a:t>
            </a:r>
            <a:endParaRPr lang="en-US" sz="1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happens next.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457200" y="822960"/>
            <a:ext cx="8229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5555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SoberGenZ does not end when this session ends.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373255" y="1988820"/>
            <a:ext cx="109728" cy="50292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6" name="Text 4"/>
          <p:cNvSpPr/>
          <p:nvPr/>
        </p:nvSpPr>
        <p:spPr>
          <a:xfrm>
            <a:off x="640080" y="20574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Follow us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108960" y="2068830"/>
            <a:ext cx="5669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@sobergenz on Instagram — content, science, and real stories every week.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65760" y="2743200"/>
            <a:ext cx="109728" cy="50292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2" name="Text 10"/>
          <p:cNvSpPr/>
          <p:nvPr/>
        </p:nvSpPr>
        <p:spPr>
          <a:xfrm>
            <a:off x="640080" y="27432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Bring it to your club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3108960" y="2807208"/>
            <a:ext cx="5669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Share the Sports Kit with your coach. Share the Parent Guide with your family.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3429000"/>
            <a:ext cx="109728" cy="502920"/>
          </a:xfrm>
          <a:prstGeom prst="rect">
            <a:avLst/>
          </a:prstGeom>
          <a:solidFill>
            <a:srgbClr val="2ECC71"/>
          </a:solidFill>
          <a:ln w="12700">
            <a:solidFill>
              <a:srgbClr val="2ECC71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5" name="Text 13"/>
          <p:cNvSpPr/>
          <p:nvPr/>
        </p:nvSpPr>
        <p:spPr>
          <a:xfrm>
            <a:off x="640080" y="34290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CC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Become a Trainer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108960" y="3493008"/>
            <a:ext cx="5669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 Academy launches in 2026. Certify as a peer trainer. Teach others.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65760" y="4114800"/>
            <a:ext cx="109728" cy="50292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8" name="Text 16"/>
          <p:cNvSpPr/>
          <p:nvPr/>
        </p:nvSpPr>
        <p:spPr>
          <a:xfrm>
            <a:off x="640080" y="4114800"/>
            <a:ext cx="2286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 us your story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108960" y="4178808"/>
            <a:ext cx="5669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DM us at @sobergenz. Your story could change someone else's.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1" name="Text 19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28 / 30</a:t>
            </a:r>
            <a:endParaRPr lang="en-US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914400"/>
            <a:ext cx="109728" cy="292608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777240" y="914400"/>
            <a:ext cx="7772400" cy="2743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"I didn't start SoberGenZ to tell anyone what to do. I started it so that the choice — whatever it is — gets made with real information, not pressure."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777240" y="379476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Louis Stumpf, Founder — SoberGenZ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6" name="Text 4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29 / 30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365760" y="4572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1 — OPENING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914400" y="1005840"/>
            <a:ext cx="73152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Before we start —</a:t>
            </a:r>
            <a:endParaRPr lang="en-US" sz="3600" dirty="0"/>
          </a:p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question.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914400" y="2606040"/>
            <a:ext cx="73152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do you think alcohol actually does to your brain?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914400" y="33832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66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(Take 2–3 answers. No correction yet. Just listen.)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365760" y="411480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6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NOTE: Start with genuine curiosity, not a lecture. Write answers on a whiteboard if possible. You will come back to these at the end to show what changed.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9" name="Text 7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/ 30</a:t>
            </a:r>
            <a:endParaRPr lang="en-US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Shape 1"/>
          <p:cNvSpPr/>
          <p:nvPr/>
        </p:nvSpPr>
        <p:spPr>
          <a:xfrm>
            <a:off x="0" y="3931920"/>
            <a:ext cx="9144000" cy="121158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4" name="Text 2"/>
          <p:cNvSpPr/>
          <p:nvPr/>
        </p:nvSpPr>
        <p:spPr>
          <a:xfrm>
            <a:off x="731520" y="822960"/>
            <a:ext cx="77724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6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you.</a:t>
            </a:r>
            <a:endParaRPr lang="en-US" sz="6000" dirty="0"/>
          </a:p>
        </p:txBody>
      </p:sp>
      <p:sp>
        <p:nvSpPr>
          <p:cNvPr id="5" name="Text 3"/>
          <p:cNvSpPr/>
          <p:nvPr/>
        </p:nvSpPr>
        <p:spPr>
          <a:xfrm>
            <a:off x="731520" y="1920240"/>
            <a:ext cx="7772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Questions, conversations, and curiosity welcome.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2651760"/>
            <a:ext cx="77724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 the movement.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39776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www.sobergenz.com  |  @sobergenz  |  info@sobergenz.com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31520" y="44805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+49 173 838 8880  |  Am Vorgebirgstor 11, 50969 Cologne, Germany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/ 30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is SoberGenZ?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1005840"/>
            <a:ext cx="2560320" cy="2011680"/>
          </a:xfrm>
          <a:prstGeom prst="rect">
            <a:avLst/>
          </a:prstGeom>
          <a:solidFill>
            <a:srgbClr val="F4F6F8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5" name="Text 3"/>
          <p:cNvSpPr/>
          <p:nvPr/>
        </p:nvSpPr>
        <p:spPr>
          <a:xfrm>
            <a:off x="457200" y="114300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🧠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457200" y="169164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Youth-Led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214884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Founded by a 17-year-old. Designed for and by Gen Z — not adults.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3291840" y="1005840"/>
            <a:ext cx="2560320" cy="2011680"/>
          </a:xfrm>
          <a:prstGeom prst="rect">
            <a:avLst/>
          </a:prstGeom>
          <a:solidFill>
            <a:srgbClr val="F4F6F8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9" name="Text 7"/>
          <p:cNvSpPr/>
          <p:nvPr/>
        </p:nvSpPr>
        <p:spPr>
          <a:xfrm>
            <a:off x="3291840" y="114300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3291840" y="169164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Science-Backed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291840" y="214884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translate real neuroscience into language that actually makes sense.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26480" y="1005840"/>
            <a:ext cx="2560320" cy="2011680"/>
          </a:xfrm>
          <a:prstGeom prst="rect">
            <a:avLst/>
          </a:prstGeom>
          <a:solidFill>
            <a:srgbClr val="F4F6F8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3" name="Text 11"/>
          <p:cNvSpPr/>
          <p:nvPr/>
        </p:nvSpPr>
        <p:spPr>
          <a:xfrm>
            <a:off x="6126480" y="1143000"/>
            <a:ext cx="2560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🌍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6126480" y="1691640"/>
            <a:ext cx="2560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Global Reach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126480" y="2148840"/>
            <a:ext cx="2560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16,000+ teens reached. Schools in Spain, Germany, Bulgaria, Colombia.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7200" y="329184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i="1" dirty="0">
                <a:solidFill>
                  <a:srgbClr val="1A5CA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This is not a lecture. This is a conversation between peers.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65760" y="40233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NOTE: Introduce yourself honestly — not as an expert but as someone who cares about this. If Louis is presenting, briefly share why he started SoberGenZ (1 minute max). Keep energy high.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9" name="Text 17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/ 30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have achieved — so far.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457200" y="914400"/>
            <a:ext cx="2560320" cy="20116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2560320" cy="1106424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16,000+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457200" y="2081174"/>
            <a:ext cx="2560320" cy="704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teens reached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3291840" y="914400"/>
            <a:ext cx="2560320" cy="20116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7" name="Text 5"/>
          <p:cNvSpPr/>
          <p:nvPr/>
        </p:nvSpPr>
        <p:spPr>
          <a:xfrm>
            <a:off x="3291840" y="1005840"/>
            <a:ext cx="2560320" cy="1106424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18+</a:t>
            </a:r>
            <a:endParaRPr lang="en-US" sz="3800" dirty="0"/>
          </a:p>
        </p:txBody>
      </p:sp>
      <p:sp>
        <p:nvSpPr>
          <p:cNvPr id="8" name="Text 6"/>
          <p:cNvSpPr/>
          <p:nvPr/>
        </p:nvSpPr>
        <p:spPr>
          <a:xfrm>
            <a:off x="3291840" y="2081174"/>
            <a:ext cx="2560320" cy="704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schools &amp; clubs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126480" y="914400"/>
            <a:ext cx="2560320" cy="2011680"/>
          </a:xfrm>
          <a:prstGeom prst="rect">
            <a:avLst/>
          </a:prstGeom>
          <a:solidFill>
            <a:srgbClr val="003366"/>
          </a:solidFill>
          <a:ln w="12700">
            <a:solidFill>
              <a:srgbClr val="003366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0" name="Text 8"/>
          <p:cNvSpPr/>
          <p:nvPr/>
        </p:nvSpPr>
        <p:spPr>
          <a:xfrm>
            <a:off x="6126480" y="1005840"/>
            <a:ext cx="2560320" cy="1106424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30%</a:t>
            </a:r>
            <a:endParaRPr lang="en-US" sz="3800" dirty="0"/>
          </a:p>
        </p:txBody>
      </p:sp>
      <p:sp>
        <p:nvSpPr>
          <p:cNvPr id="11" name="Text 9"/>
          <p:cNvSpPr/>
          <p:nvPr/>
        </p:nvSpPr>
        <p:spPr>
          <a:xfrm>
            <a:off x="6126480" y="2081174"/>
            <a:ext cx="2560320" cy="7040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less binge drinking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57200" y="3108960"/>
            <a:ext cx="2560320" cy="146304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3" name="Text 11"/>
          <p:cNvSpPr/>
          <p:nvPr/>
        </p:nvSpPr>
        <p:spPr>
          <a:xfrm>
            <a:off x="457200" y="3200400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3800" dirty="0"/>
          </a:p>
        </p:txBody>
      </p:sp>
      <p:sp>
        <p:nvSpPr>
          <p:cNvPr id="14" name="Text 12"/>
          <p:cNvSpPr/>
          <p:nvPr/>
        </p:nvSpPr>
        <p:spPr>
          <a:xfrm>
            <a:off x="457200" y="3957523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continents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291840" y="3108960"/>
            <a:ext cx="2560320" cy="146304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6" name="Text 14"/>
          <p:cNvSpPr/>
          <p:nvPr/>
        </p:nvSpPr>
        <p:spPr>
          <a:xfrm>
            <a:off x="3291840" y="3200400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3291840" y="3957523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peer-delivered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126480" y="3108960"/>
            <a:ext cx="2560320" cy="146304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9" name="Text 17"/>
          <p:cNvSpPr/>
          <p:nvPr/>
        </p:nvSpPr>
        <p:spPr>
          <a:xfrm>
            <a:off x="6126480" y="3200400"/>
            <a:ext cx="2560320" cy="804672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</a:t>
            </a:r>
            <a:endParaRPr lang="en-US" sz="3800" dirty="0"/>
          </a:p>
        </p:txBody>
      </p:sp>
      <p:sp>
        <p:nvSpPr>
          <p:cNvPr id="20" name="Text 18"/>
          <p:cNvSpPr/>
          <p:nvPr/>
        </p:nvSpPr>
        <p:spPr>
          <a:xfrm>
            <a:off x="6126480" y="3957523"/>
            <a:ext cx="256032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always, for schools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2" name="Text 20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/ 30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365760" y="4572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3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 2 — YOUR BRAIN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914400" y="1097280"/>
            <a:ext cx="73152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talk about your brain.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914400" y="22860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Not what adults tell you about it.</a:t>
            </a:r>
            <a:endParaRPr lang="en-US" sz="2000" dirty="0"/>
          </a:p>
          <a:p>
            <a:pPr marL="0" indent="0">
              <a:buNone/>
            </a:pPr>
            <a:r>
              <a:rPr lang="en-US" sz="20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neuroscience actually shows.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365760" y="411480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6699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Ask: 'How many of you think you know what alcohol does to your brain?' (Show of hands)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8" name="Text 6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30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brain is still being built.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914400"/>
            <a:ext cx="8229600" cy="1097280"/>
          </a:xfrm>
          <a:prstGeom prst="rect">
            <a:avLst/>
          </a:prstGeom>
          <a:solidFill>
            <a:srgbClr val="D6E4F7"/>
          </a:solidFill>
          <a:ln w="12700">
            <a:solidFill>
              <a:srgbClr val="D6E4F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78638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0033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human brain is NOT fully developed until age 25.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457200" y="2194560"/>
            <a:ext cx="109728" cy="640080"/>
          </a:xfrm>
          <a:prstGeom prst="rect">
            <a:avLst/>
          </a:prstGeom>
          <a:solidFill>
            <a:srgbClr val="E74C3C"/>
          </a:solidFill>
          <a:ln w="12700">
            <a:solidFill>
              <a:srgbClr val="E74C3C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7" name="Text 5"/>
          <p:cNvSpPr/>
          <p:nvPr/>
        </p:nvSpPr>
        <p:spPr>
          <a:xfrm>
            <a:off x="685800" y="219456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74C3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Prefrontal Cortex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2496312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last part to mature. Controls impulse, focus, planning, decision-making. This is where alcohol hits hardest in teens.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3017520"/>
            <a:ext cx="109728" cy="640080"/>
          </a:xfrm>
          <a:prstGeom prst="rect">
            <a:avLst/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0" name="Text 8"/>
          <p:cNvSpPr/>
          <p:nvPr/>
        </p:nvSpPr>
        <p:spPr>
          <a:xfrm>
            <a:off x="685800" y="301752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67E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Reward Pathway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85800" y="3319272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Alcohol floods dopamine receptors. Teen brains are 4x more susceptible to developing dependency than adult brains.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3840480"/>
            <a:ext cx="109728" cy="640080"/>
          </a:xfrm>
          <a:prstGeom prst="rect">
            <a:avLst/>
          </a:prstGeom>
          <a:solidFill>
            <a:srgbClr val="1A5CA8"/>
          </a:solidFill>
          <a:ln w="12700">
            <a:solidFill>
              <a:srgbClr val="1A5CA8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3" name="Text 11"/>
          <p:cNvSpPr/>
          <p:nvPr/>
        </p:nvSpPr>
        <p:spPr>
          <a:xfrm>
            <a:off x="685800" y="3840480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A5CA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Hippocampus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85800" y="4142232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55555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memory centre. Alcohol disrupts hippocampal development — affecting learning and memory formation permanently.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NOTE: Pause on the prefrontal cortex. Ask: 'What decisions do you make every day that need this part of your brain?' Sports, studying, social situations. Make it real.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7" name="Text 15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/ 30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0033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Teen brain vs Adult brain — the difference.</a:t>
            </a:r>
            <a:endParaRPr lang="en-US" sz="24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57200" y="914400"/>
          <a:ext cx="8229600" cy="347472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1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IMPACT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ADULT (25+)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TEEN (13–19)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Dependency risk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Lower — brain circuits set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C039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4× HIGHER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Dopamine disruption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Temporary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C039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Can reshape reward pathways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Cognitive recovery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24–48 hours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C039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Up to 72 hours or longer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Memory impairment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Short-term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C039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Can affect long-term development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Sleep disruption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1A1A1A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1–2 nights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C0392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2–4 nights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63500" marR="63500" marT="63500" marB="63500">
                    <a:lnL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DDDD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365760" y="457200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CCCCC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SPEAKER NOTE: On the teen column, read each row slowly. Let silence land. The '4× higher' dependency risk is usually the number that gets a reaction.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7" name="Text 4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/ 30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3" name="Text 1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Dopamine: the real story.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91440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i="1" dirty="0">
                <a:solidFill>
                  <a:srgbClr val="D6E4F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Dopamine is not the 'pleasure chemical.' It is the 'wanting chemical.'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365760" y="1691640"/>
            <a:ext cx="457200" cy="45720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6" name="Text 4"/>
          <p:cNvSpPr/>
          <p:nvPr/>
        </p:nvSpPr>
        <p:spPr>
          <a:xfrm>
            <a:off x="365760" y="16916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960120" y="169164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73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First Hit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200400" y="1737360"/>
            <a:ext cx="5486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Alcohol releases dopamine. The brain notes: 'that felt good.' It will want this again.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65760" y="2514600"/>
            <a:ext cx="457200" cy="45720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0" name="Text 8"/>
          <p:cNvSpPr/>
          <p:nvPr/>
        </p:nvSpPr>
        <p:spPr>
          <a:xfrm>
            <a:off x="365760" y="25146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60120" y="251460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73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Tolerance Trap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3200400" y="2560320"/>
            <a:ext cx="5486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get the same effect, you need more. Your brain's baseline dopamine drops. Everything else feels less enjoyable.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3337560"/>
            <a:ext cx="457200" cy="45720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4" name="Text 12"/>
          <p:cNvSpPr/>
          <p:nvPr/>
        </p:nvSpPr>
        <p:spPr>
          <a:xfrm>
            <a:off x="365760" y="333756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60120" y="333756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73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Craving Loop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200400" y="3383280"/>
            <a:ext cx="5486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long, it is not about enjoying alcohol. It is about ending the feeling of not having it. That is addiction — and it starts earlier than you think.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65760" y="4160520"/>
            <a:ext cx="457200" cy="45720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18" name="Text 16"/>
          <p:cNvSpPr/>
          <p:nvPr/>
        </p:nvSpPr>
        <p:spPr>
          <a:xfrm>
            <a:off x="365760" y="416052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60120" y="4160520"/>
            <a:ext cx="2011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737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Exit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200400" y="4206240"/>
            <a:ext cx="5486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6E4F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brain can reset — but only if you give it time. Every day sober, your baseline recovers.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0" y="4663440"/>
            <a:ext cx="9144000" cy="480060"/>
          </a:xfrm>
          <a:prstGeom prst="rect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DE"/>
          </a:p>
        </p:txBody>
      </p:sp>
      <p:sp>
        <p:nvSpPr>
          <p:cNvPr id="22" name="Text 20"/>
          <p:cNvSpPr/>
          <p:nvPr/>
        </p:nvSpPr>
        <p:spPr>
          <a:xfrm>
            <a:off x="274320" y="4709160"/>
            <a:ext cx="2286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SOBERGENZ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7772400" y="4709160"/>
            <a:ext cx="1188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AA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 / 30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2809</Words>
  <Application>Microsoft Macintosh PowerPoint</Application>
  <PresentationFormat>On-screen Show (16:9)</PresentationFormat>
  <Paragraphs>393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SoberGenZ — School Presentation</dc:title>
  <dc:subject>PptxGenJS Presentation</dc:subject>
  <dc:creator>Louis Stumpf / SoberGenZ</dc:creator>
  <cp:lastModifiedBy>Stumpf, Louis</cp:lastModifiedBy>
  <cp:revision>2</cp:revision>
  <dcterms:created xsi:type="dcterms:W3CDTF">2026-06-02T18:46:49Z</dcterms:created>
  <dcterms:modified xsi:type="dcterms:W3CDTF">2026-06-30T17:32:23Z</dcterms:modified>
</cp:coreProperties>
</file>