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thank you for your time.
Before you begin: fill in the school name and your name on the title slide. This deck takes 12–15 minutes to present. You can stop after slide 11 (the logistics section) if the director needs to see only the practical side first.
Key message of this slide: SoberGenZ already works. This is about whether your school wants 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time to run SoberGenZ is just before lunch on a Tuesday, Wednesday, or Thursday.
Why: students are alert but not yet in the afternoon energy dip. The social discussion carries naturally into the lunch period — students keep talking. Monday mornings and Friday afternoons are the worst slots.
Practical offer: 'I can share this calendar as a template with your timetable coordinator if that's useful.'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Directors like to know exactly what they are signing up for.
Stress: 'There is no contract, no fee, and no legal agreement required. This is a partnership based on trust.'
If they ask for something in writing, offer to send a one-page memorandum of understanding via email. Keep it light — you are not a corporation, you are a peer movement.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Directors respond to data. Give them the numbers, then the science.
The 30% binge drinking reduction is your headline stat. If asked for the source: 'This is from follow-up surveys with students in partner schools. We can share the methodology on request.'
The peer credibility and performance framing points are peer-reviewed — this is not opinion.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proof matters. Name the real partners with confidence.
The 'Your school' card at the end is intentional — it creates a visual invitation. Pause when you reach it and say: 'This card has your school's name on it if you want it.'
If the director asks to speak to a partner school: 'Absolutely. I can arrange an introduction — please just give me an email address and I'll make it happen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the quotes speak. Don't narrate over them — give the director 30 seconds to read.
If asked whether these are real: yes. First names only, with permission.
The last quote (football team discussion) is particularly powerful for a director who runs sport — it shows the programme has residual impact beyond the session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only if needed — if the director is raising specific objections, flip to it.
In a smooth meeting, you may not need this at all. But having it signals thorough preparation.
The cost and safeguarding questions come up in almost every meeting. Have the answers ready off-slide too.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your photo to the placeholder before presenting.
Keep this slide brief — 60–90 seconds. The goal is credibility, not biography.
Key beat: 'I'm 18. I've already reached 16,000 teenagers. And I'm asking for 30 minutes of your timetable.'
If presenting yourself as the student presenter (not Louis): adapt this slide to your own profile and connection to the SoberGenZ mission.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your closing slide. Be direct.
Say: 'I have three specific asks. The biggest one is giving me a date before I leave this room.'
If they say yes: pull out your phone, suggest a specific slot in the next 3–4 weeks, and confirm via email same day.
If they say 'let me think about it': leave this deck with them. Ask for a decision within a week. Offer to send the full toolkit link immediately so they can review everything before deciding.
If they say no: thank them, ask what would need to change for them to reconsider, and offer to revisit next 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 this slide on screen as you thank the director and answer any final questions.
Before you leave: confirm any agreed next step in writing. Offer to send a one-line email summary of what was agreed as you walk out the door.
The moment you leave: send the follow-up email with the toolkit download link, the confirmed date (if agreed), and a one-line note of thanks. Speed of follow-up is the single biggest predictor of conversion.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ask, not the background. Directors are busy and respect directness.
Say: 'Before I go into the detail, here is what this actually requires of your school: thirty minutes of timetable, a room, and permission. That's it.'
Pause after that. Let it land. Then move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spend more than 90 seconds here. The data is there to establish credibility, not to lecture.
Say: 'These are not abstract numbers. The 14-to-18 window — that's your students, right now.'
The quote on the right is the core of the SoberGenZ model: peer delivery changes the response.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table slowly — the contrast is the message.
Stress the 'ongoing' row: SoberGenZ is not a one-time thing. The toolkit, the sports kit, the social media presence — they all reinforce the in-school session after the fact.
Director question to anticipate: 'How is this different from what DARE or our current PSHE does?' Answer: delivery model. Student-to-student. Science framing. No shame or moralising.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session: 30 minutes. Every part has detailed speaker notes — the presenter does not need to be an expert.
Key selling point for directors: the session is modular. If time is short, Part 1–4 can run in 22 minutes by compressing the discussion slots. The presenter guide flags which parts are skippable.
If the director asks 'who runs it?' — answer on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removes every practical objection.
The most common director pushback: 'We don't have the timetable space.' Counter: 30 minutes is less than one PSHE lesson. It can be a form period, an assembly, a tutor slot.
Second most common: 'Who supervises it?' Counter: the class teacher stays in the room throughout. SoberGenZ is peer-delivered but teacher-supervised.
Timing note: just before lunch (11:30–12:30) is the sweet spot. Students are awake and not yet counting down to 3pm.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Pro-actively address objections before they come up — it signals professionalism.
'What if the presenter is ill?' — the deck self-delivers. Any adult can run it.
'What about sensitive students?' — there is a safeguarding note in every relevant speaker note. Mention this explicitly: the programme is trauma-aware, not just science-aware.
'Can I see the content first?' — yes, always. Offer the full deck before any decision.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answers 'what do we actually get?' — be concrete.
Emphasise: everything is free and permanently available. There is no licensing fee, no subscription, no consultant to hire. The school owns the download.
If the director runs a sports programme, highlight the Sports Kit specifically — it resonates with PE departments and is often the easiest entry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closing action slide for the logistics section. Everything has been covered — now make it simple.
Say: 'Five steps. Three of them take under five minutes. The only real effort is step two — choosing a date.'
If the director seems close to agreeing, offer to pull up their calendar right now and pick a date together. The moment you leave the room is when momentum 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4A31B"/>
          </a:solidFill>
          <a:ln w="12700">
            <a:solidFill>
              <a:srgbClr val="F4A31B"/>
            </a:solidFill>
            <a:prstDash val="solid"/>
          </a:ln>
        </p:spPr>
      </p:sp>
      <p:sp>
        <p:nvSpPr>
          <p:cNvPr id="3" name="Text 1"/>
          <p:cNvSpPr/>
          <p:nvPr/>
        </p:nvSpPr>
        <p:spPr>
          <a:xfrm>
            <a:off x="502920" y="548640"/>
            <a:ext cx="5486400" cy="640080"/>
          </a:xfrm>
          <a:prstGeom prst="rect">
            <a:avLst/>
          </a:prstGeom>
          <a:noFill/>
          <a:ln/>
        </p:spPr>
        <p:txBody>
          <a:bodyPr wrap="square" lIns="0" tIns="0" rIns="0" bIns="0" rtlCol="0" anchor="ctr"/>
          <a:lstStyle/>
          <a:p>
            <a:pPr indent="0" marL="0">
              <a:buNone/>
            </a:pPr>
            <a:r>
              <a:rPr lang="en-US" sz="4000" b="1" spc="500" kern="0" dirty="0">
                <a:solidFill>
                  <a:srgbClr val="FFFFFF"/>
                </a:solidFill>
                <a:latin typeface="Cambria" pitchFamily="34" charset="0"/>
                <a:ea typeface="Cambria" pitchFamily="34" charset="-122"/>
                <a:cs typeface="Cambria" pitchFamily="34" charset="-120"/>
              </a:rPr>
              <a:t>SOBERGENZ</a:t>
            </a:r>
            <a:endParaRPr lang="en-US" sz="4000" dirty="0"/>
          </a:p>
        </p:txBody>
      </p:sp>
      <p:sp>
        <p:nvSpPr>
          <p:cNvPr id="4" name="Text 2"/>
          <p:cNvSpPr/>
          <p:nvPr/>
        </p:nvSpPr>
        <p:spPr>
          <a:xfrm>
            <a:off x="502920" y="1234440"/>
            <a:ext cx="6400800" cy="411480"/>
          </a:xfrm>
          <a:prstGeom prst="rect">
            <a:avLst/>
          </a:prstGeom>
          <a:noFill/>
          <a:ln/>
        </p:spPr>
        <p:txBody>
          <a:bodyPr wrap="square" lIns="0" tIns="0" rIns="0" bIns="0" rtlCol="0" anchor="ctr"/>
          <a:lstStyle/>
          <a:p>
            <a:pPr indent="0" marL="0">
              <a:buNone/>
            </a:pPr>
            <a:r>
              <a:rPr lang="en-US" sz="1800" dirty="0">
                <a:solidFill>
                  <a:srgbClr val="02A896"/>
                </a:solidFill>
                <a:latin typeface="Calibri" pitchFamily="34" charset="0"/>
                <a:ea typeface="Calibri" pitchFamily="34" charset="-122"/>
                <a:cs typeface="Calibri" pitchFamily="34" charset="-120"/>
              </a:rPr>
              <a:t>For School Directors &amp; Decision-Makers</a:t>
            </a:r>
            <a:endParaRPr lang="en-US" sz="1800" dirty="0"/>
          </a:p>
        </p:txBody>
      </p:sp>
      <p:sp>
        <p:nvSpPr>
          <p:cNvPr id="5" name="Text 3"/>
          <p:cNvSpPr/>
          <p:nvPr/>
        </p:nvSpPr>
        <p:spPr>
          <a:xfrm>
            <a:off x="502920" y="1737360"/>
            <a:ext cx="5943600" cy="822960"/>
          </a:xfrm>
          <a:prstGeom prst="rect">
            <a:avLst/>
          </a:prstGeom>
          <a:noFill/>
          <a:ln/>
        </p:spPr>
        <p:txBody>
          <a:bodyPr wrap="square" lIns="0" tIns="0" rIns="0" bIns="0" rtlCol="0" anchor="ctr"/>
          <a:lstStyle/>
          <a:p>
            <a:pPr indent="0" marL="0">
              <a:lnSpc>
                <a:spcPct val="135000"/>
              </a:lnSpc>
              <a:buNone/>
            </a:pPr>
            <a:r>
              <a:rPr lang="en-US" sz="1350" dirty="0">
                <a:solidFill>
                  <a:srgbClr val="B0C4DE"/>
                </a:solidFill>
                <a:latin typeface="Calibri" pitchFamily="34" charset="0"/>
                <a:ea typeface="Calibri" pitchFamily="34" charset="-122"/>
                <a:cs typeface="Calibri" pitchFamily="34" charset="-120"/>
              </a:rPr>
              <a:t>Everything you need to know to bring SoberGenZ into your school —</a:t>
            </a:r>
            <a:endParaRPr lang="en-US" sz="1350" dirty="0"/>
          </a:p>
          <a:p>
            <a:pPr indent="0" marL="0">
              <a:lnSpc>
                <a:spcPct val="135000"/>
              </a:lnSpc>
              <a:buNone/>
            </a:pPr>
            <a:r>
              <a:rPr lang="en-US" sz="1350" dirty="0">
                <a:solidFill>
                  <a:srgbClr val="B0C4DE"/>
                </a:solidFill>
                <a:latin typeface="Calibri" pitchFamily="34" charset="0"/>
                <a:ea typeface="Calibri" pitchFamily="34" charset="-122"/>
                <a:cs typeface="Calibri" pitchFamily="34" charset="-120"/>
              </a:rPr>
              <a:t>the programme, the logistics, the evidence, and the first steps.</a:t>
            </a:r>
            <a:endParaRPr lang="en-US" sz="1350" dirty="0"/>
          </a:p>
        </p:txBody>
      </p:sp>
      <p:sp>
        <p:nvSpPr>
          <p:cNvPr id="6" name="Shape 4"/>
          <p:cNvSpPr/>
          <p:nvPr/>
        </p:nvSpPr>
        <p:spPr>
          <a:xfrm>
            <a:off x="502920" y="2788920"/>
            <a:ext cx="1920240" cy="868680"/>
          </a:xfrm>
          <a:prstGeom prst="roundedRect">
            <a:avLst>
              <a:gd name="adj" fmla="val 7368"/>
            </a:avLst>
          </a:prstGeom>
          <a:solidFill>
            <a:srgbClr val="141F45"/>
          </a:solidFill>
          <a:ln w="12700">
            <a:solidFill>
              <a:srgbClr val="028090"/>
            </a:solidFill>
            <a:prstDash val="solid"/>
          </a:ln>
        </p:spPr>
      </p:sp>
      <p:sp>
        <p:nvSpPr>
          <p:cNvPr id="7" name="Text 5"/>
          <p:cNvSpPr/>
          <p:nvPr/>
        </p:nvSpPr>
        <p:spPr>
          <a:xfrm>
            <a:off x="502920" y="2834640"/>
            <a:ext cx="1920240" cy="411480"/>
          </a:xfrm>
          <a:prstGeom prst="rect">
            <a:avLst/>
          </a:prstGeom>
          <a:noFill/>
          <a:ln/>
        </p:spPr>
        <p:txBody>
          <a:bodyPr wrap="square" lIns="0" tIns="0" rIns="0" bIns="0" rtlCol="0" anchor="ctr"/>
          <a:lstStyle/>
          <a:p>
            <a:pPr algn="ctr" indent="0" marL="0">
              <a:buNone/>
            </a:pPr>
            <a:r>
              <a:rPr lang="en-US" sz="2200" b="1" dirty="0">
                <a:solidFill>
                  <a:srgbClr val="F4A31B"/>
                </a:solidFill>
                <a:latin typeface="Cambria" pitchFamily="34" charset="0"/>
                <a:ea typeface="Cambria" pitchFamily="34" charset="-122"/>
                <a:cs typeface="Cambria" pitchFamily="34" charset="-120"/>
              </a:rPr>
              <a:t>16,000+</a:t>
            </a:r>
            <a:endParaRPr lang="en-US" sz="2200" dirty="0"/>
          </a:p>
        </p:txBody>
      </p:sp>
      <p:sp>
        <p:nvSpPr>
          <p:cNvPr id="8" name="Text 6"/>
          <p:cNvSpPr/>
          <p:nvPr/>
        </p:nvSpPr>
        <p:spPr>
          <a:xfrm>
            <a:off x="502920" y="3246120"/>
            <a:ext cx="1920240" cy="320040"/>
          </a:xfrm>
          <a:prstGeom prst="rect">
            <a:avLst/>
          </a:prstGeom>
          <a:noFill/>
          <a:ln/>
        </p:spPr>
        <p:txBody>
          <a:bodyPr wrap="square" lIns="0" tIns="0" rIns="0" bIns="0" rtlCol="0" anchor="ctr"/>
          <a:lstStyle/>
          <a:p>
            <a:pPr algn="ctr" indent="0" marL="0">
              <a:buNone/>
            </a:pPr>
            <a:r>
              <a:rPr lang="en-US" sz="1000" dirty="0">
                <a:solidFill>
                  <a:srgbClr val="8E97AD"/>
                </a:solidFill>
                <a:latin typeface="Calibri" pitchFamily="34" charset="0"/>
                <a:ea typeface="Calibri" pitchFamily="34" charset="-122"/>
                <a:cs typeface="Calibri" pitchFamily="34" charset="-120"/>
              </a:rPr>
              <a:t>teens reached</a:t>
            </a:r>
            <a:endParaRPr lang="en-US" sz="1000" dirty="0"/>
          </a:p>
        </p:txBody>
      </p:sp>
      <p:sp>
        <p:nvSpPr>
          <p:cNvPr id="9" name="Shape 7"/>
          <p:cNvSpPr/>
          <p:nvPr/>
        </p:nvSpPr>
        <p:spPr>
          <a:xfrm>
            <a:off x="2651760" y="2788920"/>
            <a:ext cx="1920240" cy="868680"/>
          </a:xfrm>
          <a:prstGeom prst="roundedRect">
            <a:avLst>
              <a:gd name="adj" fmla="val 7368"/>
            </a:avLst>
          </a:prstGeom>
          <a:solidFill>
            <a:srgbClr val="141F45"/>
          </a:solidFill>
          <a:ln w="12700">
            <a:solidFill>
              <a:srgbClr val="028090"/>
            </a:solidFill>
            <a:prstDash val="solid"/>
          </a:ln>
        </p:spPr>
      </p:sp>
      <p:sp>
        <p:nvSpPr>
          <p:cNvPr id="10" name="Text 8"/>
          <p:cNvSpPr/>
          <p:nvPr/>
        </p:nvSpPr>
        <p:spPr>
          <a:xfrm>
            <a:off x="2651760" y="2834640"/>
            <a:ext cx="1920240" cy="411480"/>
          </a:xfrm>
          <a:prstGeom prst="rect">
            <a:avLst/>
          </a:prstGeom>
          <a:noFill/>
          <a:ln/>
        </p:spPr>
        <p:txBody>
          <a:bodyPr wrap="square" lIns="0" tIns="0" rIns="0" bIns="0" rtlCol="0" anchor="ctr"/>
          <a:lstStyle/>
          <a:p>
            <a:pPr algn="ctr" indent="0" marL="0">
              <a:buNone/>
            </a:pPr>
            <a:r>
              <a:rPr lang="en-US" sz="2200" b="1" dirty="0">
                <a:solidFill>
                  <a:srgbClr val="F4A31B"/>
                </a:solidFill>
                <a:latin typeface="Cambria" pitchFamily="34" charset="0"/>
                <a:ea typeface="Cambria" pitchFamily="34" charset="-122"/>
                <a:cs typeface="Cambria" pitchFamily="34" charset="-120"/>
              </a:rPr>
              <a:t>18+</a:t>
            </a:r>
            <a:endParaRPr lang="en-US" sz="2200" dirty="0"/>
          </a:p>
        </p:txBody>
      </p:sp>
      <p:sp>
        <p:nvSpPr>
          <p:cNvPr id="11" name="Text 9"/>
          <p:cNvSpPr/>
          <p:nvPr/>
        </p:nvSpPr>
        <p:spPr>
          <a:xfrm>
            <a:off x="2651760" y="3246120"/>
            <a:ext cx="1920240" cy="320040"/>
          </a:xfrm>
          <a:prstGeom prst="rect">
            <a:avLst/>
          </a:prstGeom>
          <a:noFill/>
          <a:ln/>
        </p:spPr>
        <p:txBody>
          <a:bodyPr wrap="square" lIns="0" tIns="0" rIns="0" bIns="0" rtlCol="0" anchor="ctr"/>
          <a:lstStyle/>
          <a:p>
            <a:pPr algn="ctr" indent="0" marL="0">
              <a:buNone/>
            </a:pPr>
            <a:r>
              <a:rPr lang="en-US" sz="1000" dirty="0">
                <a:solidFill>
                  <a:srgbClr val="8E97AD"/>
                </a:solidFill>
                <a:latin typeface="Calibri" pitchFamily="34" charset="0"/>
                <a:ea typeface="Calibri" pitchFamily="34" charset="-122"/>
                <a:cs typeface="Calibri" pitchFamily="34" charset="-120"/>
              </a:rPr>
              <a:t>partner schools</a:t>
            </a:r>
            <a:endParaRPr lang="en-US" sz="1000" dirty="0"/>
          </a:p>
        </p:txBody>
      </p:sp>
      <p:sp>
        <p:nvSpPr>
          <p:cNvPr id="12" name="Shape 10"/>
          <p:cNvSpPr/>
          <p:nvPr/>
        </p:nvSpPr>
        <p:spPr>
          <a:xfrm>
            <a:off x="4800600" y="2788920"/>
            <a:ext cx="1920240" cy="868680"/>
          </a:xfrm>
          <a:prstGeom prst="roundedRect">
            <a:avLst>
              <a:gd name="adj" fmla="val 7368"/>
            </a:avLst>
          </a:prstGeom>
          <a:solidFill>
            <a:srgbClr val="141F45"/>
          </a:solidFill>
          <a:ln w="12700">
            <a:solidFill>
              <a:srgbClr val="028090"/>
            </a:solidFill>
            <a:prstDash val="solid"/>
          </a:ln>
        </p:spPr>
      </p:sp>
      <p:sp>
        <p:nvSpPr>
          <p:cNvPr id="13" name="Text 11"/>
          <p:cNvSpPr/>
          <p:nvPr/>
        </p:nvSpPr>
        <p:spPr>
          <a:xfrm>
            <a:off x="4800600" y="2834640"/>
            <a:ext cx="1920240" cy="411480"/>
          </a:xfrm>
          <a:prstGeom prst="rect">
            <a:avLst/>
          </a:prstGeom>
          <a:noFill/>
          <a:ln/>
        </p:spPr>
        <p:txBody>
          <a:bodyPr wrap="square" lIns="0" tIns="0" rIns="0" bIns="0" rtlCol="0" anchor="ctr"/>
          <a:lstStyle/>
          <a:p>
            <a:pPr algn="ctr" indent="0" marL="0">
              <a:buNone/>
            </a:pPr>
            <a:r>
              <a:rPr lang="en-US" sz="2200" b="1" dirty="0">
                <a:solidFill>
                  <a:srgbClr val="F4A31B"/>
                </a:solidFill>
                <a:latin typeface="Cambria" pitchFamily="34" charset="0"/>
                <a:ea typeface="Cambria" pitchFamily="34" charset="-122"/>
                <a:cs typeface="Cambria" pitchFamily="34" charset="-120"/>
              </a:rPr>
              <a:t>30%</a:t>
            </a:r>
            <a:endParaRPr lang="en-US" sz="2200" dirty="0"/>
          </a:p>
        </p:txBody>
      </p:sp>
      <p:sp>
        <p:nvSpPr>
          <p:cNvPr id="14" name="Text 12"/>
          <p:cNvSpPr/>
          <p:nvPr/>
        </p:nvSpPr>
        <p:spPr>
          <a:xfrm>
            <a:off x="4800600" y="3246120"/>
            <a:ext cx="1920240" cy="320040"/>
          </a:xfrm>
          <a:prstGeom prst="rect">
            <a:avLst/>
          </a:prstGeom>
          <a:noFill/>
          <a:ln/>
        </p:spPr>
        <p:txBody>
          <a:bodyPr wrap="square" lIns="0" tIns="0" rIns="0" bIns="0" rtlCol="0" anchor="ctr"/>
          <a:lstStyle/>
          <a:p>
            <a:pPr algn="ctr" indent="0" marL="0">
              <a:buNone/>
            </a:pPr>
            <a:r>
              <a:rPr lang="en-US" sz="1000" dirty="0">
                <a:solidFill>
                  <a:srgbClr val="8E97AD"/>
                </a:solidFill>
                <a:latin typeface="Calibri" pitchFamily="34" charset="0"/>
                <a:ea typeface="Calibri" pitchFamily="34" charset="-122"/>
                <a:cs typeface="Calibri" pitchFamily="34" charset="-120"/>
              </a:rPr>
              <a:t>less binge drinking</a:t>
            </a:r>
            <a:endParaRPr lang="en-US" sz="1000" dirty="0"/>
          </a:p>
        </p:txBody>
      </p:sp>
      <p:sp>
        <p:nvSpPr>
          <p:cNvPr id="15" name="Shape 13"/>
          <p:cNvSpPr/>
          <p:nvPr/>
        </p:nvSpPr>
        <p:spPr>
          <a:xfrm>
            <a:off x="6949440" y="2788920"/>
            <a:ext cx="1920240" cy="868680"/>
          </a:xfrm>
          <a:prstGeom prst="roundedRect">
            <a:avLst>
              <a:gd name="adj" fmla="val 7368"/>
            </a:avLst>
          </a:prstGeom>
          <a:solidFill>
            <a:srgbClr val="141F45"/>
          </a:solidFill>
          <a:ln w="12700">
            <a:solidFill>
              <a:srgbClr val="028090"/>
            </a:solidFill>
            <a:prstDash val="solid"/>
          </a:ln>
        </p:spPr>
      </p:sp>
      <p:sp>
        <p:nvSpPr>
          <p:cNvPr id="16" name="Text 14"/>
          <p:cNvSpPr/>
          <p:nvPr/>
        </p:nvSpPr>
        <p:spPr>
          <a:xfrm>
            <a:off x="6949440" y="2834640"/>
            <a:ext cx="1920240" cy="411480"/>
          </a:xfrm>
          <a:prstGeom prst="rect">
            <a:avLst/>
          </a:prstGeom>
          <a:noFill/>
          <a:ln/>
        </p:spPr>
        <p:txBody>
          <a:bodyPr wrap="square" lIns="0" tIns="0" rIns="0" bIns="0" rtlCol="0" anchor="ctr"/>
          <a:lstStyle/>
          <a:p>
            <a:pPr algn="ctr" indent="0" marL="0">
              <a:buNone/>
            </a:pPr>
            <a:r>
              <a:rPr lang="en-US" sz="2200" b="1" dirty="0">
                <a:solidFill>
                  <a:srgbClr val="F4A31B"/>
                </a:solidFill>
                <a:latin typeface="Cambria" pitchFamily="34" charset="0"/>
                <a:ea typeface="Cambria" pitchFamily="34" charset="-122"/>
                <a:cs typeface="Cambria" pitchFamily="34" charset="-120"/>
              </a:rPr>
              <a:t>Free</a:t>
            </a:r>
            <a:endParaRPr lang="en-US" sz="2200" dirty="0"/>
          </a:p>
        </p:txBody>
      </p:sp>
      <p:sp>
        <p:nvSpPr>
          <p:cNvPr id="17" name="Text 15"/>
          <p:cNvSpPr/>
          <p:nvPr/>
        </p:nvSpPr>
        <p:spPr>
          <a:xfrm>
            <a:off x="6949440" y="3246120"/>
            <a:ext cx="1920240" cy="320040"/>
          </a:xfrm>
          <a:prstGeom prst="rect">
            <a:avLst/>
          </a:prstGeom>
          <a:noFill/>
          <a:ln/>
        </p:spPr>
        <p:txBody>
          <a:bodyPr wrap="square" lIns="0" tIns="0" rIns="0" bIns="0" rtlCol="0" anchor="ctr"/>
          <a:lstStyle/>
          <a:p>
            <a:pPr algn="ctr" indent="0" marL="0">
              <a:buNone/>
            </a:pPr>
            <a:r>
              <a:rPr lang="en-US" sz="1000" dirty="0">
                <a:solidFill>
                  <a:srgbClr val="8E97AD"/>
                </a:solidFill>
                <a:latin typeface="Calibri" pitchFamily="34" charset="0"/>
                <a:ea typeface="Calibri" pitchFamily="34" charset="-122"/>
                <a:cs typeface="Calibri" pitchFamily="34" charset="-120"/>
              </a:rPr>
              <a:t>for schools</a:t>
            </a:r>
            <a:endParaRPr lang="en-US" sz="1000" dirty="0"/>
          </a:p>
        </p:txBody>
      </p:sp>
      <p:sp>
        <p:nvSpPr>
          <p:cNvPr id="18" name="Text 16"/>
          <p:cNvSpPr/>
          <p:nvPr/>
        </p:nvSpPr>
        <p:spPr>
          <a:xfrm>
            <a:off x="502920" y="3840480"/>
            <a:ext cx="6400800" cy="274320"/>
          </a:xfrm>
          <a:prstGeom prst="rect">
            <a:avLst/>
          </a:prstGeom>
          <a:noFill/>
          <a:ln/>
        </p:spPr>
        <p:txBody>
          <a:bodyPr wrap="square" lIns="0" tIns="0" rIns="0" bIns="0" rtlCol="0" anchor="ctr"/>
          <a:lstStyle/>
          <a:p>
            <a:pPr indent="0" marL="0">
              <a:buNone/>
            </a:pPr>
            <a:r>
              <a:rPr lang="en-US" sz="1050" i="1" dirty="0">
                <a:solidFill>
                  <a:srgbClr val="7090B0"/>
                </a:solidFill>
                <a:latin typeface="Calibri" pitchFamily="34" charset="0"/>
                <a:ea typeface="Calibri" pitchFamily="34" charset="-122"/>
                <a:cs typeface="Calibri" pitchFamily="34" charset="-120"/>
              </a:rPr>
              <a:t>Prepared for: [School Name]  ·  Presented by: [Student Name]</a:t>
            </a:r>
            <a:endParaRPr lang="en-US" sz="1050" dirty="0"/>
          </a:p>
        </p:txBody>
      </p:sp>
      <p:sp>
        <p:nvSpPr>
          <p:cNvPr id="19" name="Shape 17"/>
          <p:cNvSpPr/>
          <p:nvPr/>
        </p:nvSpPr>
        <p:spPr>
          <a:xfrm>
            <a:off x="0" y="4823460"/>
            <a:ext cx="9144000" cy="320040"/>
          </a:xfrm>
          <a:prstGeom prst="rect">
            <a:avLst/>
          </a:prstGeom>
          <a:solidFill>
            <a:srgbClr val="141F45"/>
          </a:solidFill>
          <a:ln w="12700">
            <a:solidFill>
              <a:srgbClr val="141F45"/>
            </a:solidFill>
            <a:prstDash val="solid"/>
          </a:ln>
        </p:spPr>
      </p:sp>
      <p:sp>
        <p:nvSpPr>
          <p:cNvPr id="20" name="Text 18"/>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1" name="Text 19"/>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2" name="Text 20"/>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 / 18</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A sample timetable integration.</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250" i="1" dirty="0">
                <a:solidFill>
                  <a:srgbClr val="028090"/>
                </a:solidFill>
                <a:latin typeface="Calibri" pitchFamily="34" charset="0"/>
                <a:ea typeface="Calibri" pitchFamily="34" charset="-122"/>
                <a:cs typeface="Calibri" pitchFamily="34" charset="-120"/>
              </a:rPr>
              <a:t>How it fits into a standard school week — without displacing anything.</a:t>
            </a:r>
            <a:endParaRPr lang="en-US" sz="1250" dirty="0"/>
          </a:p>
        </p:txBody>
      </p:sp>
      <p:sp>
        <p:nvSpPr>
          <p:cNvPr id="5" name="Shape 3"/>
          <p:cNvSpPr/>
          <p:nvPr/>
        </p:nvSpPr>
        <p:spPr>
          <a:xfrm>
            <a:off x="594360" y="1051560"/>
            <a:ext cx="1527048" cy="347472"/>
          </a:xfrm>
          <a:prstGeom prst="rect">
            <a:avLst/>
          </a:prstGeom>
          <a:solidFill>
            <a:srgbClr val="1C2E5E"/>
          </a:solidFill>
          <a:ln w="12700">
            <a:solidFill>
              <a:srgbClr val="1C2E5E"/>
            </a:solidFill>
            <a:prstDash val="solid"/>
          </a:ln>
        </p:spPr>
      </p:sp>
      <p:sp>
        <p:nvSpPr>
          <p:cNvPr id="6" name="Text 4"/>
          <p:cNvSpPr/>
          <p:nvPr/>
        </p:nvSpPr>
        <p:spPr>
          <a:xfrm>
            <a:off x="594360" y="1051560"/>
            <a:ext cx="1527048"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Monday</a:t>
            </a:r>
            <a:endParaRPr lang="en-US" sz="1100" dirty="0"/>
          </a:p>
        </p:txBody>
      </p:sp>
      <p:sp>
        <p:nvSpPr>
          <p:cNvPr id="7" name="Shape 5"/>
          <p:cNvSpPr/>
          <p:nvPr/>
        </p:nvSpPr>
        <p:spPr>
          <a:xfrm>
            <a:off x="2176272" y="1051560"/>
            <a:ext cx="1527048" cy="347472"/>
          </a:xfrm>
          <a:prstGeom prst="rect">
            <a:avLst/>
          </a:prstGeom>
          <a:solidFill>
            <a:srgbClr val="1C2E5E"/>
          </a:solidFill>
          <a:ln w="12700">
            <a:solidFill>
              <a:srgbClr val="1C2E5E"/>
            </a:solidFill>
            <a:prstDash val="solid"/>
          </a:ln>
        </p:spPr>
      </p:sp>
      <p:sp>
        <p:nvSpPr>
          <p:cNvPr id="8" name="Text 6"/>
          <p:cNvSpPr/>
          <p:nvPr/>
        </p:nvSpPr>
        <p:spPr>
          <a:xfrm>
            <a:off x="2176272" y="1051560"/>
            <a:ext cx="1527048"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Tuesday</a:t>
            </a:r>
            <a:endParaRPr lang="en-US" sz="1100" dirty="0"/>
          </a:p>
        </p:txBody>
      </p:sp>
      <p:sp>
        <p:nvSpPr>
          <p:cNvPr id="9" name="Shape 7"/>
          <p:cNvSpPr/>
          <p:nvPr/>
        </p:nvSpPr>
        <p:spPr>
          <a:xfrm>
            <a:off x="3758184" y="1051560"/>
            <a:ext cx="1527048" cy="347472"/>
          </a:xfrm>
          <a:prstGeom prst="rect">
            <a:avLst/>
          </a:prstGeom>
          <a:solidFill>
            <a:srgbClr val="1C2E5E"/>
          </a:solidFill>
          <a:ln w="12700">
            <a:solidFill>
              <a:srgbClr val="1C2E5E"/>
            </a:solidFill>
            <a:prstDash val="solid"/>
          </a:ln>
        </p:spPr>
      </p:sp>
      <p:sp>
        <p:nvSpPr>
          <p:cNvPr id="10" name="Text 8"/>
          <p:cNvSpPr/>
          <p:nvPr/>
        </p:nvSpPr>
        <p:spPr>
          <a:xfrm>
            <a:off x="3758184" y="1051560"/>
            <a:ext cx="1527048"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Wednesday</a:t>
            </a:r>
            <a:endParaRPr lang="en-US" sz="1100" dirty="0"/>
          </a:p>
        </p:txBody>
      </p:sp>
      <p:sp>
        <p:nvSpPr>
          <p:cNvPr id="11" name="Shape 9"/>
          <p:cNvSpPr/>
          <p:nvPr/>
        </p:nvSpPr>
        <p:spPr>
          <a:xfrm>
            <a:off x="5340096" y="1051560"/>
            <a:ext cx="1527048" cy="347472"/>
          </a:xfrm>
          <a:prstGeom prst="rect">
            <a:avLst/>
          </a:prstGeom>
          <a:solidFill>
            <a:srgbClr val="1C2E5E"/>
          </a:solidFill>
          <a:ln w="12700">
            <a:solidFill>
              <a:srgbClr val="1C2E5E"/>
            </a:solidFill>
            <a:prstDash val="solid"/>
          </a:ln>
        </p:spPr>
      </p:sp>
      <p:sp>
        <p:nvSpPr>
          <p:cNvPr id="12" name="Text 10"/>
          <p:cNvSpPr/>
          <p:nvPr/>
        </p:nvSpPr>
        <p:spPr>
          <a:xfrm>
            <a:off x="5340096" y="1051560"/>
            <a:ext cx="1527048"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Thursday</a:t>
            </a:r>
            <a:endParaRPr lang="en-US" sz="1100" dirty="0"/>
          </a:p>
        </p:txBody>
      </p:sp>
      <p:sp>
        <p:nvSpPr>
          <p:cNvPr id="13" name="Shape 11"/>
          <p:cNvSpPr/>
          <p:nvPr/>
        </p:nvSpPr>
        <p:spPr>
          <a:xfrm>
            <a:off x="6922008" y="1051560"/>
            <a:ext cx="1527048" cy="347472"/>
          </a:xfrm>
          <a:prstGeom prst="rect">
            <a:avLst/>
          </a:prstGeom>
          <a:solidFill>
            <a:srgbClr val="1C2E5E"/>
          </a:solidFill>
          <a:ln w="12700">
            <a:solidFill>
              <a:srgbClr val="1C2E5E"/>
            </a:solidFill>
            <a:prstDash val="solid"/>
          </a:ln>
        </p:spPr>
      </p:sp>
      <p:sp>
        <p:nvSpPr>
          <p:cNvPr id="14" name="Text 12"/>
          <p:cNvSpPr/>
          <p:nvPr/>
        </p:nvSpPr>
        <p:spPr>
          <a:xfrm>
            <a:off x="6922008" y="1051560"/>
            <a:ext cx="1527048"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Friday</a:t>
            </a:r>
            <a:endParaRPr lang="en-US" sz="1100" dirty="0"/>
          </a:p>
        </p:txBody>
      </p:sp>
      <p:sp>
        <p:nvSpPr>
          <p:cNvPr id="15" name="Text 13"/>
          <p:cNvSpPr/>
          <p:nvPr/>
        </p:nvSpPr>
        <p:spPr>
          <a:xfrm>
            <a:off x="0" y="1472184"/>
            <a:ext cx="603504" cy="329184"/>
          </a:xfrm>
          <a:prstGeom prst="rect">
            <a:avLst/>
          </a:prstGeom>
          <a:noFill/>
          <a:ln/>
        </p:spPr>
        <p:txBody>
          <a:bodyPr wrap="square" lIns="0" tIns="0" rIns="0" bIns="0" rtlCol="0" anchor="ctr"/>
          <a:lstStyle/>
          <a:p>
            <a:pPr algn="r" indent="0" marL="0">
              <a:buNone/>
            </a:pPr>
            <a:r>
              <a:rPr lang="en-US" sz="850" dirty="0">
                <a:solidFill>
                  <a:srgbClr val="556070"/>
                </a:solidFill>
                <a:latin typeface="Calibri" pitchFamily="34" charset="0"/>
                <a:ea typeface="Calibri" pitchFamily="34" charset="-122"/>
                <a:cs typeface="Calibri" pitchFamily="34" charset="-120"/>
              </a:rPr>
              <a:t>8:30–9:00</a:t>
            </a:r>
            <a:endParaRPr lang="en-US" sz="850" dirty="0"/>
          </a:p>
        </p:txBody>
      </p:sp>
      <p:sp>
        <p:nvSpPr>
          <p:cNvPr id="16" name="Shape 14"/>
          <p:cNvSpPr/>
          <p:nvPr/>
        </p:nvSpPr>
        <p:spPr>
          <a:xfrm>
            <a:off x="594360" y="1435608"/>
            <a:ext cx="1527048" cy="347472"/>
          </a:xfrm>
          <a:prstGeom prst="rect">
            <a:avLst/>
          </a:prstGeom>
          <a:solidFill>
            <a:srgbClr val="FFFFFF"/>
          </a:solidFill>
          <a:ln w="6350">
            <a:solidFill>
              <a:srgbClr val="D0DAF0"/>
            </a:solidFill>
            <a:prstDash val="solid"/>
          </a:ln>
        </p:spPr>
      </p:sp>
      <p:sp>
        <p:nvSpPr>
          <p:cNvPr id="17" name="Shape 15"/>
          <p:cNvSpPr/>
          <p:nvPr/>
        </p:nvSpPr>
        <p:spPr>
          <a:xfrm>
            <a:off x="2176272" y="1435608"/>
            <a:ext cx="1527048" cy="347472"/>
          </a:xfrm>
          <a:prstGeom prst="rect">
            <a:avLst/>
          </a:prstGeom>
          <a:solidFill>
            <a:srgbClr val="FFFFFF"/>
          </a:solidFill>
          <a:ln w="6350">
            <a:solidFill>
              <a:srgbClr val="D0DAF0"/>
            </a:solidFill>
            <a:prstDash val="solid"/>
          </a:ln>
        </p:spPr>
      </p:sp>
      <p:sp>
        <p:nvSpPr>
          <p:cNvPr id="18" name="Shape 16"/>
          <p:cNvSpPr/>
          <p:nvPr/>
        </p:nvSpPr>
        <p:spPr>
          <a:xfrm>
            <a:off x="3758184" y="1435608"/>
            <a:ext cx="1527048" cy="347472"/>
          </a:xfrm>
          <a:prstGeom prst="rect">
            <a:avLst/>
          </a:prstGeom>
          <a:solidFill>
            <a:srgbClr val="FFFFFF"/>
          </a:solidFill>
          <a:ln w="6350">
            <a:solidFill>
              <a:srgbClr val="D0DAF0"/>
            </a:solidFill>
            <a:prstDash val="solid"/>
          </a:ln>
        </p:spPr>
      </p:sp>
      <p:sp>
        <p:nvSpPr>
          <p:cNvPr id="19" name="Shape 17"/>
          <p:cNvSpPr/>
          <p:nvPr/>
        </p:nvSpPr>
        <p:spPr>
          <a:xfrm>
            <a:off x="5340096" y="1435608"/>
            <a:ext cx="1527048" cy="347472"/>
          </a:xfrm>
          <a:prstGeom prst="rect">
            <a:avLst/>
          </a:prstGeom>
          <a:solidFill>
            <a:srgbClr val="FFFFFF"/>
          </a:solidFill>
          <a:ln w="6350">
            <a:solidFill>
              <a:srgbClr val="D0DAF0"/>
            </a:solidFill>
            <a:prstDash val="solid"/>
          </a:ln>
        </p:spPr>
      </p:sp>
      <p:sp>
        <p:nvSpPr>
          <p:cNvPr id="20" name="Shape 18"/>
          <p:cNvSpPr/>
          <p:nvPr/>
        </p:nvSpPr>
        <p:spPr>
          <a:xfrm>
            <a:off x="6922008" y="1435608"/>
            <a:ext cx="1527048" cy="347472"/>
          </a:xfrm>
          <a:prstGeom prst="rect">
            <a:avLst/>
          </a:prstGeom>
          <a:solidFill>
            <a:srgbClr val="FFFFFF"/>
          </a:solidFill>
          <a:ln w="6350">
            <a:solidFill>
              <a:srgbClr val="D0DAF0"/>
            </a:solidFill>
            <a:prstDash val="solid"/>
          </a:ln>
        </p:spPr>
      </p:sp>
      <p:sp>
        <p:nvSpPr>
          <p:cNvPr id="21" name="Text 19"/>
          <p:cNvSpPr/>
          <p:nvPr/>
        </p:nvSpPr>
        <p:spPr>
          <a:xfrm>
            <a:off x="0" y="1856232"/>
            <a:ext cx="603504" cy="329184"/>
          </a:xfrm>
          <a:prstGeom prst="rect">
            <a:avLst/>
          </a:prstGeom>
          <a:noFill/>
          <a:ln/>
        </p:spPr>
        <p:txBody>
          <a:bodyPr wrap="square" lIns="0" tIns="0" rIns="0" bIns="0" rtlCol="0" anchor="ctr"/>
          <a:lstStyle/>
          <a:p>
            <a:pPr algn="r" indent="0" marL="0">
              <a:buNone/>
            </a:pPr>
            <a:r>
              <a:rPr lang="en-US" sz="850" dirty="0">
                <a:solidFill>
                  <a:srgbClr val="556070"/>
                </a:solidFill>
                <a:latin typeface="Calibri" pitchFamily="34" charset="0"/>
                <a:ea typeface="Calibri" pitchFamily="34" charset="-122"/>
                <a:cs typeface="Calibri" pitchFamily="34" charset="-120"/>
              </a:rPr>
              <a:t>9:00–9:30</a:t>
            </a:r>
            <a:endParaRPr lang="en-US" sz="850" dirty="0"/>
          </a:p>
        </p:txBody>
      </p:sp>
      <p:sp>
        <p:nvSpPr>
          <p:cNvPr id="22" name="Shape 20"/>
          <p:cNvSpPr/>
          <p:nvPr/>
        </p:nvSpPr>
        <p:spPr>
          <a:xfrm>
            <a:off x="594360" y="1819656"/>
            <a:ext cx="1527048" cy="347472"/>
          </a:xfrm>
          <a:prstGeom prst="rect">
            <a:avLst/>
          </a:prstGeom>
          <a:solidFill>
            <a:srgbClr val="FFFFFF"/>
          </a:solidFill>
          <a:ln w="6350">
            <a:solidFill>
              <a:srgbClr val="D0DAF0"/>
            </a:solidFill>
            <a:prstDash val="solid"/>
          </a:ln>
        </p:spPr>
      </p:sp>
      <p:sp>
        <p:nvSpPr>
          <p:cNvPr id="23" name="Shape 21"/>
          <p:cNvSpPr/>
          <p:nvPr/>
        </p:nvSpPr>
        <p:spPr>
          <a:xfrm>
            <a:off x="2176272" y="1819656"/>
            <a:ext cx="1527048" cy="347472"/>
          </a:xfrm>
          <a:prstGeom prst="rect">
            <a:avLst/>
          </a:prstGeom>
          <a:solidFill>
            <a:srgbClr val="FFFFFF"/>
          </a:solidFill>
          <a:ln w="6350">
            <a:solidFill>
              <a:srgbClr val="D0DAF0"/>
            </a:solidFill>
            <a:prstDash val="solid"/>
          </a:ln>
        </p:spPr>
      </p:sp>
      <p:sp>
        <p:nvSpPr>
          <p:cNvPr id="24" name="Shape 22"/>
          <p:cNvSpPr/>
          <p:nvPr/>
        </p:nvSpPr>
        <p:spPr>
          <a:xfrm>
            <a:off x="3758184" y="1819656"/>
            <a:ext cx="1527048" cy="347472"/>
          </a:xfrm>
          <a:prstGeom prst="rect">
            <a:avLst/>
          </a:prstGeom>
          <a:solidFill>
            <a:srgbClr val="FFFFFF"/>
          </a:solidFill>
          <a:ln w="6350">
            <a:solidFill>
              <a:srgbClr val="D0DAF0"/>
            </a:solidFill>
            <a:prstDash val="solid"/>
          </a:ln>
        </p:spPr>
      </p:sp>
      <p:sp>
        <p:nvSpPr>
          <p:cNvPr id="25" name="Shape 23"/>
          <p:cNvSpPr/>
          <p:nvPr/>
        </p:nvSpPr>
        <p:spPr>
          <a:xfrm>
            <a:off x="5340096" y="1819656"/>
            <a:ext cx="1527048" cy="347472"/>
          </a:xfrm>
          <a:prstGeom prst="rect">
            <a:avLst/>
          </a:prstGeom>
          <a:solidFill>
            <a:srgbClr val="FFFFFF"/>
          </a:solidFill>
          <a:ln w="6350">
            <a:solidFill>
              <a:srgbClr val="D0DAF0"/>
            </a:solidFill>
            <a:prstDash val="solid"/>
          </a:ln>
        </p:spPr>
      </p:sp>
      <p:sp>
        <p:nvSpPr>
          <p:cNvPr id="26" name="Shape 24"/>
          <p:cNvSpPr/>
          <p:nvPr/>
        </p:nvSpPr>
        <p:spPr>
          <a:xfrm>
            <a:off x="6922008" y="1819656"/>
            <a:ext cx="1527048" cy="347472"/>
          </a:xfrm>
          <a:prstGeom prst="rect">
            <a:avLst/>
          </a:prstGeom>
          <a:solidFill>
            <a:srgbClr val="FFFFFF"/>
          </a:solidFill>
          <a:ln w="6350">
            <a:solidFill>
              <a:srgbClr val="D0DAF0"/>
            </a:solidFill>
            <a:prstDash val="solid"/>
          </a:ln>
        </p:spPr>
      </p:sp>
      <p:sp>
        <p:nvSpPr>
          <p:cNvPr id="27" name="Text 25"/>
          <p:cNvSpPr/>
          <p:nvPr/>
        </p:nvSpPr>
        <p:spPr>
          <a:xfrm>
            <a:off x="0" y="2240280"/>
            <a:ext cx="603504" cy="329184"/>
          </a:xfrm>
          <a:prstGeom prst="rect">
            <a:avLst/>
          </a:prstGeom>
          <a:noFill/>
          <a:ln/>
        </p:spPr>
        <p:txBody>
          <a:bodyPr wrap="square" lIns="0" tIns="0" rIns="0" bIns="0" rtlCol="0" anchor="ctr"/>
          <a:lstStyle/>
          <a:p>
            <a:pPr algn="r" indent="0" marL="0">
              <a:buNone/>
            </a:pPr>
            <a:r>
              <a:rPr lang="en-US" sz="850" dirty="0">
                <a:solidFill>
                  <a:srgbClr val="556070"/>
                </a:solidFill>
                <a:latin typeface="Calibri" pitchFamily="34" charset="0"/>
                <a:ea typeface="Calibri" pitchFamily="34" charset="-122"/>
                <a:cs typeface="Calibri" pitchFamily="34" charset="-120"/>
              </a:rPr>
              <a:t>11:30–12:00</a:t>
            </a:r>
            <a:endParaRPr lang="en-US" sz="850" dirty="0"/>
          </a:p>
        </p:txBody>
      </p:sp>
      <p:sp>
        <p:nvSpPr>
          <p:cNvPr id="28" name="Shape 26"/>
          <p:cNvSpPr/>
          <p:nvPr/>
        </p:nvSpPr>
        <p:spPr>
          <a:xfrm>
            <a:off x="594360" y="2203704"/>
            <a:ext cx="1527048" cy="347472"/>
          </a:xfrm>
          <a:prstGeom prst="rect">
            <a:avLst/>
          </a:prstGeom>
          <a:solidFill>
            <a:srgbClr val="FFFFFF"/>
          </a:solidFill>
          <a:ln w="6350">
            <a:solidFill>
              <a:srgbClr val="D0DAF0"/>
            </a:solidFill>
            <a:prstDash val="solid"/>
          </a:ln>
        </p:spPr>
      </p:sp>
      <p:sp>
        <p:nvSpPr>
          <p:cNvPr id="29" name="Shape 27"/>
          <p:cNvSpPr/>
          <p:nvPr/>
        </p:nvSpPr>
        <p:spPr>
          <a:xfrm>
            <a:off x="2176272" y="2203704"/>
            <a:ext cx="1527048" cy="347472"/>
          </a:xfrm>
          <a:prstGeom prst="rect">
            <a:avLst/>
          </a:prstGeom>
          <a:solidFill>
            <a:srgbClr val="D5F0EC"/>
          </a:solidFill>
          <a:ln w="6350">
            <a:solidFill>
              <a:srgbClr val="D0DAF0"/>
            </a:solidFill>
            <a:prstDash val="solid"/>
          </a:ln>
        </p:spPr>
      </p:sp>
      <p:sp>
        <p:nvSpPr>
          <p:cNvPr id="30" name="Text 28"/>
          <p:cNvSpPr/>
          <p:nvPr/>
        </p:nvSpPr>
        <p:spPr>
          <a:xfrm>
            <a:off x="2176272" y="2203704"/>
            <a:ext cx="1527048" cy="347472"/>
          </a:xfrm>
          <a:prstGeom prst="rect">
            <a:avLst/>
          </a:prstGeom>
          <a:noFill/>
          <a:ln/>
        </p:spPr>
        <p:txBody>
          <a:bodyPr wrap="square" lIns="0" tIns="0" rIns="0" bIns="0" rtlCol="0" anchor="ctr"/>
          <a:lstStyle/>
          <a:p>
            <a:pPr algn="ctr" indent="0" marL="0">
              <a:buNone/>
            </a:pPr>
            <a:r>
              <a:rPr lang="en-US" sz="850" dirty="0">
                <a:solidFill>
                  <a:srgbClr val="028090"/>
                </a:solidFill>
                <a:latin typeface="Calibri" pitchFamily="34" charset="0"/>
                <a:ea typeface="Calibri" pitchFamily="34" charset="-122"/>
                <a:cs typeface="Calibri" pitchFamily="34" charset="-120"/>
              </a:rPr>
              <a:t>✓ Good</a:t>
            </a:r>
            <a:endParaRPr lang="en-US" sz="850" dirty="0"/>
          </a:p>
        </p:txBody>
      </p:sp>
      <p:sp>
        <p:nvSpPr>
          <p:cNvPr id="31" name="Shape 29"/>
          <p:cNvSpPr/>
          <p:nvPr/>
        </p:nvSpPr>
        <p:spPr>
          <a:xfrm>
            <a:off x="3758184" y="2203704"/>
            <a:ext cx="1527048" cy="347472"/>
          </a:xfrm>
          <a:prstGeom prst="rect">
            <a:avLst/>
          </a:prstGeom>
          <a:solidFill>
            <a:srgbClr val="028090"/>
          </a:solidFill>
          <a:ln w="6350">
            <a:solidFill>
              <a:srgbClr val="D0DAF0"/>
            </a:solidFill>
            <a:prstDash val="solid"/>
          </a:ln>
        </p:spPr>
      </p:sp>
      <p:sp>
        <p:nvSpPr>
          <p:cNvPr id="32" name="Text 30"/>
          <p:cNvSpPr/>
          <p:nvPr/>
        </p:nvSpPr>
        <p:spPr>
          <a:xfrm>
            <a:off x="3758184" y="2203704"/>
            <a:ext cx="1527048" cy="347472"/>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 IDEAL SLOT</a:t>
            </a:r>
            <a:endParaRPr lang="en-US" sz="850" dirty="0"/>
          </a:p>
        </p:txBody>
      </p:sp>
      <p:sp>
        <p:nvSpPr>
          <p:cNvPr id="33" name="Shape 31"/>
          <p:cNvSpPr/>
          <p:nvPr/>
        </p:nvSpPr>
        <p:spPr>
          <a:xfrm>
            <a:off x="5340096" y="2203704"/>
            <a:ext cx="1527048" cy="347472"/>
          </a:xfrm>
          <a:prstGeom prst="rect">
            <a:avLst/>
          </a:prstGeom>
          <a:solidFill>
            <a:srgbClr val="D5F0EC"/>
          </a:solidFill>
          <a:ln w="6350">
            <a:solidFill>
              <a:srgbClr val="D0DAF0"/>
            </a:solidFill>
            <a:prstDash val="solid"/>
          </a:ln>
        </p:spPr>
      </p:sp>
      <p:sp>
        <p:nvSpPr>
          <p:cNvPr id="34" name="Text 32"/>
          <p:cNvSpPr/>
          <p:nvPr/>
        </p:nvSpPr>
        <p:spPr>
          <a:xfrm>
            <a:off x="5340096" y="2203704"/>
            <a:ext cx="1527048" cy="347472"/>
          </a:xfrm>
          <a:prstGeom prst="rect">
            <a:avLst/>
          </a:prstGeom>
          <a:noFill/>
          <a:ln/>
        </p:spPr>
        <p:txBody>
          <a:bodyPr wrap="square" lIns="0" tIns="0" rIns="0" bIns="0" rtlCol="0" anchor="ctr"/>
          <a:lstStyle/>
          <a:p>
            <a:pPr algn="ctr" indent="0" marL="0">
              <a:buNone/>
            </a:pPr>
            <a:r>
              <a:rPr lang="en-US" sz="850" dirty="0">
                <a:solidFill>
                  <a:srgbClr val="028090"/>
                </a:solidFill>
                <a:latin typeface="Calibri" pitchFamily="34" charset="0"/>
                <a:ea typeface="Calibri" pitchFamily="34" charset="-122"/>
                <a:cs typeface="Calibri" pitchFamily="34" charset="-120"/>
              </a:rPr>
              <a:t>✓ Good</a:t>
            </a:r>
            <a:endParaRPr lang="en-US" sz="850" dirty="0"/>
          </a:p>
        </p:txBody>
      </p:sp>
      <p:sp>
        <p:nvSpPr>
          <p:cNvPr id="35" name="Shape 33"/>
          <p:cNvSpPr/>
          <p:nvPr/>
        </p:nvSpPr>
        <p:spPr>
          <a:xfrm>
            <a:off x="6922008" y="2203704"/>
            <a:ext cx="1527048" cy="347472"/>
          </a:xfrm>
          <a:prstGeom prst="rect">
            <a:avLst/>
          </a:prstGeom>
          <a:solidFill>
            <a:srgbClr val="FFFFFF"/>
          </a:solidFill>
          <a:ln w="6350">
            <a:solidFill>
              <a:srgbClr val="D0DAF0"/>
            </a:solidFill>
            <a:prstDash val="solid"/>
          </a:ln>
        </p:spPr>
      </p:sp>
      <p:sp>
        <p:nvSpPr>
          <p:cNvPr id="36" name="Text 34"/>
          <p:cNvSpPr/>
          <p:nvPr/>
        </p:nvSpPr>
        <p:spPr>
          <a:xfrm>
            <a:off x="0" y="2624328"/>
            <a:ext cx="603504" cy="329184"/>
          </a:xfrm>
          <a:prstGeom prst="rect">
            <a:avLst/>
          </a:prstGeom>
          <a:noFill/>
          <a:ln/>
        </p:spPr>
        <p:txBody>
          <a:bodyPr wrap="square" lIns="0" tIns="0" rIns="0" bIns="0" rtlCol="0" anchor="ctr"/>
          <a:lstStyle/>
          <a:p>
            <a:pPr algn="r" indent="0" marL="0">
              <a:buNone/>
            </a:pPr>
            <a:r>
              <a:rPr lang="en-US" sz="850" dirty="0">
                <a:solidFill>
                  <a:srgbClr val="556070"/>
                </a:solidFill>
                <a:latin typeface="Calibri" pitchFamily="34" charset="0"/>
                <a:ea typeface="Calibri" pitchFamily="34" charset="-122"/>
                <a:cs typeface="Calibri" pitchFamily="34" charset="-120"/>
              </a:rPr>
              <a:t>12:00–12:30</a:t>
            </a:r>
            <a:endParaRPr lang="en-US" sz="850" dirty="0"/>
          </a:p>
        </p:txBody>
      </p:sp>
      <p:sp>
        <p:nvSpPr>
          <p:cNvPr id="37" name="Shape 35"/>
          <p:cNvSpPr/>
          <p:nvPr/>
        </p:nvSpPr>
        <p:spPr>
          <a:xfrm>
            <a:off x="594360" y="2587752"/>
            <a:ext cx="1527048" cy="347472"/>
          </a:xfrm>
          <a:prstGeom prst="rect">
            <a:avLst/>
          </a:prstGeom>
          <a:solidFill>
            <a:srgbClr val="FFFFFF"/>
          </a:solidFill>
          <a:ln w="6350">
            <a:solidFill>
              <a:srgbClr val="D0DAF0"/>
            </a:solidFill>
            <a:prstDash val="solid"/>
          </a:ln>
        </p:spPr>
      </p:sp>
      <p:sp>
        <p:nvSpPr>
          <p:cNvPr id="38" name="Shape 36"/>
          <p:cNvSpPr/>
          <p:nvPr/>
        </p:nvSpPr>
        <p:spPr>
          <a:xfrm>
            <a:off x="2176272" y="2587752"/>
            <a:ext cx="1527048" cy="347472"/>
          </a:xfrm>
          <a:prstGeom prst="rect">
            <a:avLst/>
          </a:prstGeom>
          <a:solidFill>
            <a:srgbClr val="FFFFFF"/>
          </a:solidFill>
          <a:ln w="6350">
            <a:solidFill>
              <a:srgbClr val="D0DAF0"/>
            </a:solidFill>
            <a:prstDash val="solid"/>
          </a:ln>
        </p:spPr>
      </p:sp>
      <p:sp>
        <p:nvSpPr>
          <p:cNvPr id="39" name="Shape 37"/>
          <p:cNvSpPr/>
          <p:nvPr/>
        </p:nvSpPr>
        <p:spPr>
          <a:xfrm>
            <a:off x="3758184" y="2587752"/>
            <a:ext cx="1527048" cy="347472"/>
          </a:xfrm>
          <a:prstGeom prst="rect">
            <a:avLst/>
          </a:prstGeom>
          <a:solidFill>
            <a:srgbClr val="FFFFFF"/>
          </a:solidFill>
          <a:ln w="6350">
            <a:solidFill>
              <a:srgbClr val="D0DAF0"/>
            </a:solidFill>
            <a:prstDash val="solid"/>
          </a:ln>
        </p:spPr>
      </p:sp>
      <p:sp>
        <p:nvSpPr>
          <p:cNvPr id="40" name="Shape 38"/>
          <p:cNvSpPr/>
          <p:nvPr/>
        </p:nvSpPr>
        <p:spPr>
          <a:xfrm>
            <a:off x="5340096" y="2587752"/>
            <a:ext cx="1527048" cy="347472"/>
          </a:xfrm>
          <a:prstGeom prst="rect">
            <a:avLst/>
          </a:prstGeom>
          <a:solidFill>
            <a:srgbClr val="FFFFFF"/>
          </a:solidFill>
          <a:ln w="6350">
            <a:solidFill>
              <a:srgbClr val="D0DAF0"/>
            </a:solidFill>
            <a:prstDash val="solid"/>
          </a:ln>
        </p:spPr>
      </p:sp>
      <p:sp>
        <p:nvSpPr>
          <p:cNvPr id="41" name="Shape 39"/>
          <p:cNvSpPr/>
          <p:nvPr/>
        </p:nvSpPr>
        <p:spPr>
          <a:xfrm>
            <a:off x="6922008" y="2587752"/>
            <a:ext cx="1527048" cy="347472"/>
          </a:xfrm>
          <a:prstGeom prst="rect">
            <a:avLst/>
          </a:prstGeom>
          <a:solidFill>
            <a:srgbClr val="FFFFFF"/>
          </a:solidFill>
          <a:ln w="6350">
            <a:solidFill>
              <a:srgbClr val="D0DAF0"/>
            </a:solidFill>
            <a:prstDash val="solid"/>
          </a:ln>
        </p:spPr>
      </p:sp>
      <p:sp>
        <p:nvSpPr>
          <p:cNvPr id="42" name="Text 40"/>
          <p:cNvSpPr/>
          <p:nvPr/>
        </p:nvSpPr>
        <p:spPr>
          <a:xfrm>
            <a:off x="0" y="3008376"/>
            <a:ext cx="603504" cy="329184"/>
          </a:xfrm>
          <a:prstGeom prst="rect">
            <a:avLst/>
          </a:prstGeom>
          <a:noFill/>
          <a:ln/>
        </p:spPr>
        <p:txBody>
          <a:bodyPr wrap="square" lIns="0" tIns="0" rIns="0" bIns="0" rtlCol="0" anchor="ctr"/>
          <a:lstStyle/>
          <a:p>
            <a:pPr algn="r" indent="0" marL="0">
              <a:buNone/>
            </a:pPr>
            <a:r>
              <a:rPr lang="en-US" sz="850" dirty="0">
                <a:solidFill>
                  <a:srgbClr val="556070"/>
                </a:solidFill>
                <a:latin typeface="Calibri" pitchFamily="34" charset="0"/>
                <a:ea typeface="Calibri" pitchFamily="34" charset="-122"/>
                <a:cs typeface="Calibri" pitchFamily="34" charset="-120"/>
              </a:rPr>
              <a:t>14:00–14:30</a:t>
            </a:r>
            <a:endParaRPr lang="en-US" sz="850" dirty="0"/>
          </a:p>
        </p:txBody>
      </p:sp>
      <p:sp>
        <p:nvSpPr>
          <p:cNvPr id="43" name="Shape 41"/>
          <p:cNvSpPr/>
          <p:nvPr/>
        </p:nvSpPr>
        <p:spPr>
          <a:xfrm>
            <a:off x="594360" y="2971800"/>
            <a:ext cx="1527048" cy="347472"/>
          </a:xfrm>
          <a:prstGeom prst="rect">
            <a:avLst/>
          </a:prstGeom>
          <a:solidFill>
            <a:srgbClr val="FFFFFF"/>
          </a:solidFill>
          <a:ln w="6350">
            <a:solidFill>
              <a:srgbClr val="D0DAF0"/>
            </a:solidFill>
            <a:prstDash val="solid"/>
          </a:ln>
        </p:spPr>
      </p:sp>
      <p:sp>
        <p:nvSpPr>
          <p:cNvPr id="44" name="Shape 42"/>
          <p:cNvSpPr/>
          <p:nvPr/>
        </p:nvSpPr>
        <p:spPr>
          <a:xfrm>
            <a:off x="2176272" y="2971800"/>
            <a:ext cx="1527048" cy="347472"/>
          </a:xfrm>
          <a:prstGeom prst="rect">
            <a:avLst/>
          </a:prstGeom>
          <a:solidFill>
            <a:srgbClr val="FFFFFF"/>
          </a:solidFill>
          <a:ln w="6350">
            <a:solidFill>
              <a:srgbClr val="D0DAF0"/>
            </a:solidFill>
            <a:prstDash val="solid"/>
          </a:ln>
        </p:spPr>
      </p:sp>
      <p:sp>
        <p:nvSpPr>
          <p:cNvPr id="45" name="Shape 43"/>
          <p:cNvSpPr/>
          <p:nvPr/>
        </p:nvSpPr>
        <p:spPr>
          <a:xfrm>
            <a:off x="3758184" y="2971800"/>
            <a:ext cx="1527048" cy="347472"/>
          </a:xfrm>
          <a:prstGeom prst="rect">
            <a:avLst/>
          </a:prstGeom>
          <a:solidFill>
            <a:srgbClr val="FFFFFF"/>
          </a:solidFill>
          <a:ln w="6350">
            <a:solidFill>
              <a:srgbClr val="D0DAF0"/>
            </a:solidFill>
            <a:prstDash val="solid"/>
          </a:ln>
        </p:spPr>
      </p:sp>
      <p:sp>
        <p:nvSpPr>
          <p:cNvPr id="46" name="Shape 44"/>
          <p:cNvSpPr/>
          <p:nvPr/>
        </p:nvSpPr>
        <p:spPr>
          <a:xfrm>
            <a:off x="5340096" y="2971800"/>
            <a:ext cx="1527048" cy="347472"/>
          </a:xfrm>
          <a:prstGeom prst="rect">
            <a:avLst/>
          </a:prstGeom>
          <a:solidFill>
            <a:srgbClr val="FFFFFF"/>
          </a:solidFill>
          <a:ln w="6350">
            <a:solidFill>
              <a:srgbClr val="D0DAF0"/>
            </a:solidFill>
            <a:prstDash val="solid"/>
          </a:ln>
        </p:spPr>
      </p:sp>
      <p:sp>
        <p:nvSpPr>
          <p:cNvPr id="47" name="Shape 45"/>
          <p:cNvSpPr/>
          <p:nvPr/>
        </p:nvSpPr>
        <p:spPr>
          <a:xfrm>
            <a:off x="6922008" y="2971800"/>
            <a:ext cx="1527048" cy="347472"/>
          </a:xfrm>
          <a:prstGeom prst="rect">
            <a:avLst/>
          </a:prstGeom>
          <a:solidFill>
            <a:srgbClr val="FFFFFF"/>
          </a:solidFill>
          <a:ln w="6350">
            <a:solidFill>
              <a:srgbClr val="D0DAF0"/>
            </a:solidFill>
            <a:prstDash val="solid"/>
          </a:ln>
        </p:spPr>
      </p:sp>
      <p:sp>
        <p:nvSpPr>
          <p:cNvPr id="48" name="Text 46"/>
          <p:cNvSpPr/>
          <p:nvPr/>
        </p:nvSpPr>
        <p:spPr>
          <a:xfrm>
            <a:off x="0" y="3392424"/>
            <a:ext cx="603504" cy="329184"/>
          </a:xfrm>
          <a:prstGeom prst="rect">
            <a:avLst/>
          </a:prstGeom>
          <a:noFill/>
          <a:ln/>
        </p:spPr>
        <p:txBody>
          <a:bodyPr wrap="square" lIns="0" tIns="0" rIns="0" bIns="0" rtlCol="0" anchor="ctr"/>
          <a:lstStyle/>
          <a:p>
            <a:pPr algn="r" indent="0" marL="0">
              <a:buNone/>
            </a:pPr>
            <a:r>
              <a:rPr lang="en-US" sz="850" dirty="0">
                <a:solidFill>
                  <a:srgbClr val="556070"/>
                </a:solidFill>
                <a:latin typeface="Calibri" pitchFamily="34" charset="0"/>
                <a:ea typeface="Calibri" pitchFamily="34" charset="-122"/>
                <a:cs typeface="Calibri" pitchFamily="34" charset="-120"/>
              </a:rPr>
              <a:t>15:30–16:00</a:t>
            </a:r>
            <a:endParaRPr lang="en-US" sz="850" dirty="0"/>
          </a:p>
        </p:txBody>
      </p:sp>
      <p:sp>
        <p:nvSpPr>
          <p:cNvPr id="49" name="Shape 47"/>
          <p:cNvSpPr/>
          <p:nvPr/>
        </p:nvSpPr>
        <p:spPr>
          <a:xfrm>
            <a:off x="594360" y="3355848"/>
            <a:ext cx="1527048" cy="347472"/>
          </a:xfrm>
          <a:prstGeom prst="rect">
            <a:avLst/>
          </a:prstGeom>
          <a:solidFill>
            <a:srgbClr val="FFFFFF"/>
          </a:solidFill>
          <a:ln w="6350">
            <a:solidFill>
              <a:srgbClr val="D0DAF0"/>
            </a:solidFill>
            <a:prstDash val="solid"/>
          </a:ln>
        </p:spPr>
      </p:sp>
      <p:sp>
        <p:nvSpPr>
          <p:cNvPr id="50" name="Shape 48"/>
          <p:cNvSpPr/>
          <p:nvPr/>
        </p:nvSpPr>
        <p:spPr>
          <a:xfrm>
            <a:off x="2176272" y="3355848"/>
            <a:ext cx="1527048" cy="347472"/>
          </a:xfrm>
          <a:prstGeom prst="rect">
            <a:avLst/>
          </a:prstGeom>
          <a:solidFill>
            <a:srgbClr val="FFFFFF"/>
          </a:solidFill>
          <a:ln w="6350">
            <a:solidFill>
              <a:srgbClr val="D0DAF0"/>
            </a:solidFill>
            <a:prstDash val="solid"/>
          </a:ln>
        </p:spPr>
      </p:sp>
      <p:sp>
        <p:nvSpPr>
          <p:cNvPr id="51" name="Shape 49"/>
          <p:cNvSpPr/>
          <p:nvPr/>
        </p:nvSpPr>
        <p:spPr>
          <a:xfrm>
            <a:off x="3758184" y="3355848"/>
            <a:ext cx="1527048" cy="347472"/>
          </a:xfrm>
          <a:prstGeom prst="rect">
            <a:avLst/>
          </a:prstGeom>
          <a:solidFill>
            <a:srgbClr val="FFFFFF"/>
          </a:solidFill>
          <a:ln w="6350">
            <a:solidFill>
              <a:srgbClr val="D0DAF0"/>
            </a:solidFill>
            <a:prstDash val="solid"/>
          </a:ln>
        </p:spPr>
      </p:sp>
      <p:sp>
        <p:nvSpPr>
          <p:cNvPr id="52" name="Shape 50"/>
          <p:cNvSpPr/>
          <p:nvPr/>
        </p:nvSpPr>
        <p:spPr>
          <a:xfrm>
            <a:off x="5340096" y="3355848"/>
            <a:ext cx="1527048" cy="347472"/>
          </a:xfrm>
          <a:prstGeom prst="rect">
            <a:avLst/>
          </a:prstGeom>
          <a:solidFill>
            <a:srgbClr val="FFFFFF"/>
          </a:solidFill>
          <a:ln w="6350">
            <a:solidFill>
              <a:srgbClr val="D0DAF0"/>
            </a:solidFill>
            <a:prstDash val="solid"/>
          </a:ln>
        </p:spPr>
      </p:sp>
      <p:sp>
        <p:nvSpPr>
          <p:cNvPr id="53" name="Shape 51"/>
          <p:cNvSpPr/>
          <p:nvPr/>
        </p:nvSpPr>
        <p:spPr>
          <a:xfrm>
            <a:off x="6922008" y="3355848"/>
            <a:ext cx="1527048" cy="347472"/>
          </a:xfrm>
          <a:prstGeom prst="rect">
            <a:avLst/>
          </a:prstGeom>
          <a:solidFill>
            <a:srgbClr val="FFFFFF"/>
          </a:solidFill>
          <a:ln w="6350">
            <a:solidFill>
              <a:srgbClr val="D0DAF0"/>
            </a:solidFill>
            <a:prstDash val="solid"/>
          </a:ln>
        </p:spPr>
      </p:sp>
      <p:sp>
        <p:nvSpPr>
          <p:cNvPr id="54" name="Shape 52"/>
          <p:cNvSpPr/>
          <p:nvPr/>
        </p:nvSpPr>
        <p:spPr>
          <a:xfrm>
            <a:off x="594360" y="3840480"/>
            <a:ext cx="347472" cy="201168"/>
          </a:xfrm>
          <a:prstGeom prst="rect">
            <a:avLst/>
          </a:prstGeom>
          <a:solidFill>
            <a:srgbClr val="028090"/>
          </a:solidFill>
          <a:ln w="12700">
            <a:solidFill>
              <a:srgbClr val="028090"/>
            </a:solidFill>
            <a:prstDash val="solid"/>
          </a:ln>
        </p:spPr>
      </p:sp>
      <p:sp>
        <p:nvSpPr>
          <p:cNvPr id="55" name="Text 53"/>
          <p:cNvSpPr/>
          <p:nvPr/>
        </p:nvSpPr>
        <p:spPr>
          <a:xfrm>
            <a:off x="1005840" y="3840480"/>
            <a:ext cx="3200400" cy="201168"/>
          </a:xfrm>
          <a:prstGeom prst="rect">
            <a:avLst/>
          </a:prstGeom>
          <a:noFill/>
          <a:ln/>
        </p:spPr>
        <p:txBody>
          <a:bodyPr wrap="square" lIns="0" tIns="0" rIns="0" bIns="0" rtlCol="0" anchor="ctr"/>
          <a:lstStyle/>
          <a:p>
            <a:pPr indent="0" marL="0">
              <a:buNone/>
            </a:pPr>
            <a:r>
              <a:rPr lang="en-US" sz="1000" dirty="0">
                <a:solidFill>
                  <a:srgbClr val="445060"/>
                </a:solidFill>
                <a:latin typeface="Calibri" pitchFamily="34" charset="0"/>
                <a:ea typeface="Calibri" pitchFamily="34" charset="-122"/>
                <a:cs typeface="Calibri" pitchFamily="34" charset="-120"/>
              </a:rPr>
              <a:t>Ideal (before lunch, mid-week)</a:t>
            </a:r>
            <a:endParaRPr lang="en-US" sz="1000" dirty="0"/>
          </a:p>
        </p:txBody>
      </p:sp>
      <p:sp>
        <p:nvSpPr>
          <p:cNvPr id="56" name="Shape 54"/>
          <p:cNvSpPr/>
          <p:nvPr/>
        </p:nvSpPr>
        <p:spPr>
          <a:xfrm>
            <a:off x="4297680" y="3840480"/>
            <a:ext cx="347472" cy="201168"/>
          </a:xfrm>
          <a:prstGeom prst="rect">
            <a:avLst/>
          </a:prstGeom>
          <a:solidFill>
            <a:srgbClr val="D5F0EC"/>
          </a:solidFill>
          <a:ln w="12700">
            <a:solidFill>
              <a:srgbClr val="A0D4CC"/>
            </a:solidFill>
            <a:prstDash val="solid"/>
          </a:ln>
        </p:spPr>
      </p:sp>
      <p:sp>
        <p:nvSpPr>
          <p:cNvPr id="57" name="Text 55"/>
          <p:cNvSpPr/>
          <p:nvPr/>
        </p:nvSpPr>
        <p:spPr>
          <a:xfrm>
            <a:off x="4709160" y="3840480"/>
            <a:ext cx="2743200" cy="201168"/>
          </a:xfrm>
          <a:prstGeom prst="rect">
            <a:avLst/>
          </a:prstGeom>
          <a:noFill/>
          <a:ln/>
        </p:spPr>
        <p:txBody>
          <a:bodyPr wrap="square" lIns="0" tIns="0" rIns="0" bIns="0" rtlCol="0" anchor="ctr"/>
          <a:lstStyle/>
          <a:p>
            <a:pPr indent="0" marL="0">
              <a:buNone/>
            </a:pPr>
            <a:r>
              <a:rPr lang="en-US" sz="1000" dirty="0">
                <a:solidFill>
                  <a:srgbClr val="445060"/>
                </a:solidFill>
                <a:latin typeface="Calibri" pitchFamily="34" charset="0"/>
                <a:ea typeface="Calibri" pitchFamily="34" charset="-122"/>
                <a:cs typeface="Calibri" pitchFamily="34" charset="-120"/>
              </a:rPr>
              <a:t>Good alternative slot</a:t>
            </a:r>
            <a:endParaRPr lang="en-US" sz="1000" dirty="0"/>
          </a:p>
        </p:txBody>
      </p:sp>
      <p:sp>
        <p:nvSpPr>
          <p:cNvPr id="58" name="Text 56"/>
          <p:cNvSpPr/>
          <p:nvPr/>
        </p:nvSpPr>
        <p:spPr>
          <a:xfrm>
            <a:off x="457200" y="4160520"/>
            <a:ext cx="8229600" cy="320040"/>
          </a:xfrm>
          <a:prstGeom prst="rect">
            <a:avLst/>
          </a:prstGeom>
          <a:noFill/>
          <a:ln/>
        </p:spPr>
        <p:txBody>
          <a:bodyPr wrap="square" lIns="0" tIns="0" rIns="0" bIns="0" rtlCol="0" anchor="ctr"/>
          <a:lstStyle/>
          <a:p>
            <a:pPr indent="0" marL="0">
              <a:buNone/>
            </a:pPr>
            <a:r>
              <a:rPr lang="en-US" sz="1100" i="1" dirty="0">
                <a:solidFill>
                  <a:srgbClr val="028090"/>
                </a:solidFill>
                <a:latin typeface="Calibri" pitchFamily="34" charset="0"/>
                <a:ea typeface="Calibri" pitchFamily="34" charset="-122"/>
                <a:cs typeface="Calibri" pitchFamily="34" charset="-120"/>
              </a:rPr>
              <a:t>The session replaces a form period, tutorial, or PSHE slot — no new teaching time required.</a:t>
            </a:r>
            <a:endParaRPr lang="en-US" sz="1100" dirty="0"/>
          </a:p>
        </p:txBody>
      </p:sp>
      <p:sp>
        <p:nvSpPr>
          <p:cNvPr id="59" name="Shape 57"/>
          <p:cNvSpPr/>
          <p:nvPr/>
        </p:nvSpPr>
        <p:spPr>
          <a:xfrm>
            <a:off x="0" y="4823460"/>
            <a:ext cx="9144000" cy="320040"/>
          </a:xfrm>
          <a:prstGeom prst="rect">
            <a:avLst/>
          </a:prstGeom>
          <a:solidFill>
            <a:srgbClr val="141F45"/>
          </a:solidFill>
          <a:ln w="12700">
            <a:solidFill>
              <a:srgbClr val="141F45"/>
            </a:solidFill>
            <a:prstDash val="solid"/>
          </a:ln>
        </p:spPr>
      </p:sp>
      <p:sp>
        <p:nvSpPr>
          <p:cNvPr id="60" name="Text 58"/>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61" name="Text 59"/>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62" name="Text 60"/>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10 / 18</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4A31B"/>
          </a:solidFill>
          <a:ln w="12700">
            <a:solidFill>
              <a:srgbClr val="F4A31B"/>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What your school commits to.</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F4A31B"/>
                </a:solidFill>
                <a:latin typeface="Calibri" pitchFamily="34" charset="0"/>
                <a:ea typeface="Calibri" pitchFamily="34" charset="-122"/>
                <a:cs typeface="Calibri" pitchFamily="34" charset="-120"/>
              </a:rPr>
              <a:t>And what we commit to you.</a:t>
            </a:r>
            <a:endParaRPr lang="en-US" sz="1300" dirty="0"/>
          </a:p>
        </p:txBody>
      </p:sp>
      <p:sp>
        <p:nvSpPr>
          <p:cNvPr id="5" name="Shape 3"/>
          <p:cNvSpPr/>
          <p:nvPr/>
        </p:nvSpPr>
        <p:spPr>
          <a:xfrm>
            <a:off x="365760" y="1005840"/>
            <a:ext cx="4023360" cy="3566160"/>
          </a:xfrm>
          <a:prstGeom prst="roundedRect">
            <a:avLst>
              <a:gd name="adj" fmla="val 2564"/>
            </a:avLst>
          </a:prstGeom>
          <a:solidFill>
            <a:srgbClr val="141F45"/>
          </a:solidFill>
          <a:ln w="12700">
            <a:solidFill>
              <a:srgbClr val="2A4070"/>
            </a:solidFill>
            <a:prstDash val="solid"/>
          </a:ln>
        </p:spPr>
      </p:sp>
      <p:sp>
        <p:nvSpPr>
          <p:cNvPr id="6" name="Text 4"/>
          <p:cNvSpPr/>
          <p:nvPr/>
        </p:nvSpPr>
        <p:spPr>
          <a:xfrm>
            <a:off x="502920" y="1097280"/>
            <a:ext cx="3749040" cy="320040"/>
          </a:xfrm>
          <a:prstGeom prst="rect">
            <a:avLst/>
          </a:prstGeom>
          <a:noFill/>
          <a:ln/>
        </p:spPr>
        <p:txBody>
          <a:bodyPr wrap="square" lIns="0" tIns="0" rIns="0" bIns="0" rtlCol="0" anchor="ctr"/>
          <a:lstStyle/>
          <a:p>
            <a:pPr indent="0" marL="0">
              <a:buNone/>
            </a:pPr>
            <a:r>
              <a:rPr lang="en-US" sz="1000" b="1" spc="300" kern="0" dirty="0">
                <a:solidFill>
                  <a:srgbClr val="8E97AD"/>
                </a:solidFill>
                <a:latin typeface="Calibri" pitchFamily="34" charset="0"/>
                <a:ea typeface="Calibri" pitchFamily="34" charset="-122"/>
                <a:cs typeface="Calibri" pitchFamily="34" charset="-120"/>
              </a:rPr>
              <a:t>YOUR SCHOOL</a:t>
            </a:r>
            <a:endParaRPr lang="en-US" sz="1000" dirty="0"/>
          </a:p>
        </p:txBody>
      </p:sp>
      <p:sp>
        <p:nvSpPr>
          <p:cNvPr id="7" name="Shape 5"/>
          <p:cNvSpPr/>
          <p:nvPr/>
        </p:nvSpPr>
        <p:spPr>
          <a:xfrm>
            <a:off x="548640" y="1572768"/>
            <a:ext cx="256032" cy="256032"/>
          </a:xfrm>
          <a:prstGeom prst="oval">
            <a:avLst/>
          </a:prstGeom>
          <a:solidFill>
            <a:srgbClr val="028090"/>
          </a:solidFill>
          <a:ln w="12700">
            <a:solidFill>
              <a:srgbClr val="028090"/>
            </a:solidFill>
            <a:prstDash val="solid"/>
          </a:ln>
        </p:spPr>
      </p:sp>
      <p:sp>
        <p:nvSpPr>
          <p:cNvPr id="8" name="Text 6"/>
          <p:cNvSpPr/>
          <p:nvPr/>
        </p:nvSpPr>
        <p:spPr>
          <a:xfrm>
            <a:off x="548640" y="1572768"/>
            <a:ext cx="25603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9" name="Text 7"/>
          <p:cNvSpPr/>
          <p:nvPr/>
        </p:nvSpPr>
        <p:spPr>
          <a:xfrm>
            <a:off x="914400" y="1536192"/>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Provide a 30-minute slot in the timetable</a:t>
            </a:r>
            <a:endParaRPr lang="en-US" sz="1050" dirty="0"/>
          </a:p>
        </p:txBody>
      </p:sp>
      <p:sp>
        <p:nvSpPr>
          <p:cNvPr id="10" name="Shape 8"/>
          <p:cNvSpPr/>
          <p:nvPr/>
        </p:nvSpPr>
        <p:spPr>
          <a:xfrm>
            <a:off x="548640" y="2139696"/>
            <a:ext cx="256032" cy="256032"/>
          </a:xfrm>
          <a:prstGeom prst="oval">
            <a:avLst/>
          </a:prstGeom>
          <a:solidFill>
            <a:srgbClr val="028090"/>
          </a:solidFill>
          <a:ln w="12700">
            <a:solidFill>
              <a:srgbClr val="028090"/>
            </a:solidFill>
            <a:prstDash val="solid"/>
          </a:ln>
        </p:spPr>
      </p:sp>
      <p:sp>
        <p:nvSpPr>
          <p:cNvPr id="11" name="Text 9"/>
          <p:cNvSpPr/>
          <p:nvPr/>
        </p:nvSpPr>
        <p:spPr>
          <a:xfrm>
            <a:off x="548640" y="2139696"/>
            <a:ext cx="25603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2" name="Text 10"/>
          <p:cNvSpPr/>
          <p:nvPr/>
        </p:nvSpPr>
        <p:spPr>
          <a:xfrm>
            <a:off x="914400" y="2103120"/>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Ensure a teacher is present during the session</a:t>
            </a:r>
            <a:endParaRPr lang="en-US" sz="1050" dirty="0"/>
          </a:p>
        </p:txBody>
      </p:sp>
      <p:sp>
        <p:nvSpPr>
          <p:cNvPr id="13" name="Shape 11"/>
          <p:cNvSpPr/>
          <p:nvPr/>
        </p:nvSpPr>
        <p:spPr>
          <a:xfrm>
            <a:off x="548640" y="2706624"/>
            <a:ext cx="256032" cy="256032"/>
          </a:xfrm>
          <a:prstGeom prst="oval">
            <a:avLst/>
          </a:prstGeom>
          <a:solidFill>
            <a:srgbClr val="028090"/>
          </a:solidFill>
          <a:ln w="12700">
            <a:solidFill>
              <a:srgbClr val="028090"/>
            </a:solidFill>
            <a:prstDash val="solid"/>
          </a:ln>
        </p:spPr>
      </p:sp>
      <p:sp>
        <p:nvSpPr>
          <p:cNvPr id="14" name="Text 12"/>
          <p:cNvSpPr/>
          <p:nvPr/>
        </p:nvSpPr>
        <p:spPr>
          <a:xfrm>
            <a:off x="548640" y="2706624"/>
            <a:ext cx="25603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5" name="Text 13"/>
          <p:cNvSpPr/>
          <p:nvPr/>
        </p:nvSpPr>
        <p:spPr>
          <a:xfrm>
            <a:off x="914400" y="2670048"/>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Allow the SoberGenZ presenter access to the room 10 min early</a:t>
            </a:r>
            <a:endParaRPr lang="en-US" sz="1050" dirty="0"/>
          </a:p>
        </p:txBody>
      </p:sp>
      <p:sp>
        <p:nvSpPr>
          <p:cNvPr id="16" name="Shape 14"/>
          <p:cNvSpPr/>
          <p:nvPr/>
        </p:nvSpPr>
        <p:spPr>
          <a:xfrm>
            <a:off x="548640" y="3273552"/>
            <a:ext cx="256032" cy="256032"/>
          </a:xfrm>
          <a:prstGeom prst="oval">
            <a:avLst/>
          </a:prstGeom>
          <a:solidFill>
            <a:srgbClr val="028090"/>
          </a:solidFill>
          <a:ln w="12700">
            <a:solidFill>
              <a:srgbClr val="028090"/>
            </a:solidFill>
            <a:prstDash val="solid"/>
          </a:ln>
        </p:spPr>
      </p:sp>
      <p:sp>
        <p:nvSpPr>
          <p:cNvPr id="17" name="Text 15"/>
          <p:cNvSpPr/>
          <p:nvPr/>
        </p:nvSpPr>
        <p:spPr>
          <a:xfrm>
            <a:off x="548640" y="3273552"/>
            <a:ext cx="25603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18" name="Text 16"/>
          <p:cNvSpPr/>
          <p:nvPr/>
        </p:nvSpPr>
        <p:spPr>
          <a:xfrm>
            <a:off x="914400" y="3236976"/>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Optionally share the Parent Guide ahead of the session</a:t>
            </a:r>
            <a:endParaRPr lang="en-US" sz="1050" dirty="0"/>
          </a:p>
        </p:txBody>
      </p:sp>
      <p:sp>
        <p:nvSpPr>
          <p:cNvPr id="19" name="Shape 17"/>
          <p:cNvSpPr/>
          <p:nvPr/>
        </p:nvSpPr>
        <p:spPr>
          <a:xfrm>
            <a:off x="548640" y="3840480"/>
            <a:ext cx="256032" cy="256032"/>
          </a:xfrm>
          <a:prstGeom prst="oval">
            <a:avLst/>
          </a:prstGeom>
          <a:solidFill>
            <a:srgbClr val="028090"/>
          </a:solidFill>
          <a:ln w="12700">
            <a:solidFill>
              <a:srgbClr val="028090"/>
            </a:solidFill>
            <a:prstDash val="solid"/>
          </a:ln>
        </p:spPr>
      </p:sp>
      <p:sp>
        <p:nvSpPr>
          <p:cNvPr id="20" name="Text 18"/>
          <p:cNvSpPr/>
          <p:nvPr/>
        </p:nvSpPr>
        <p:spPr>
          <a:xfrm>
            <a:off x="548640" y="3840480"/>
            <a:ext cx="25603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a:t>
            </a:r>
            <a:endParaRPr lang="en-US" sz="900" dirty="0"/>
          </a:p>
        </p:txBody>
      </p:sp>
      <p:sp>
        <p:nvSpPr>
          <p:cNvPr id="21" name="Text 19"/>
          <p:cNvSpPr/>
          <p:nvPr/>
        </p:nvSpPr>
        <p:spPr>
          <a:xfrm>
            <a:off x="914400" y="3803904"/>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Optionally display the SoberGenZ Partner Badge after the session</a:t>
            </a:r>
            <a:endParaRPr lang="en-US" sz="1050" dirty="0"/>
          </a:p>
        </p:txBody>
      </p:sp>
      <p:sp>
        <p:nvSpPr>
          <p:cNvPr id="22" name="Shape 20"/>
          <p:cNvSpPr/>
          <p:nvPr/>
        </p:nvSpPr>
        <p:spPr>
          <a:xfrm>
            <a:off x="4754880" y="1005840"/>
            <a:ext cx="4023360" cy="3566160"/>
          </a:xfrm>
          <a:prstGeom prst="roundedRect">
            <a:avLst>
              <a:gd name="adj" fmla="val 2564"/>
            </a:avLst>
          </a:prstGeom>
          <a:solidFill>
            <a:srgbClr val="141F45"/>
          </a:solidFill>
          <a:ln w="12700">
            <a:solidFill>
              <a:srgbClr val="2A4070"/>
            </a:solidFill>
            <a:prstDash val="solid"/>
          </a:ln>
        </p:spPr>
      </p:sp>
      <p:sp>
        <p:nvSpPr>
          <p:cNvPr id="23" name="Text 21"/>
          <p:cNvSpPr/>
          <p:nvPr/>
        </p:nvSpPr>
        <p:spPr>
          <a:xfrm>
            <a:off x="4892040" y="1097280"/>
            <a:ext cx="3749040" cy="320040"/>
          </a:xfrm>
          <a:prstGeom prst="rect">
            <a:avLst/>
          </a:prstGeom>
          <a:noFill/>
          <a:ln/>
        </p:spPr>
        <p:txBody>
          <a:bodyPr wrap="square" lIns="0" tIns="0" rIns="0" bIns="0" rtlCol="0" anchor="ctr"/>
          <a:lstStyle/>
          <a:p>
            <a:pPr indent="0" marL="0">
              <a:buNone/>
            </a:pPr>
            <a:r>
              <a:rPr lang="en-US" sz="1000" b="1" spc="300" kern="0" dirty="0">
                <a:solidFill>
                  <a:srgbClr val="F4A31B"/>
                </a:solidFill>
                <a:latin typeface="Calibri" pitchFamily="34" charset="0"/>
                <a:ea typeface="Calibri" pitchFamily="34" charset="-122"/>
                <a:cs typeface="Calibri" pitchFamily="34" charset="-120"/>
              </a:rPr>
              <a:t>SOBERGENZ</a:t>
            </a:r>
            <a:endParaRPr lang="en-US" sz="1000" dirty="0"/>
          </a:p>
        </p:txBody>
      </p:sp>
      <p:sp>
        <p:nvSpPr>
          <p:cNvPr id="24" name="Shape 22"/>
          <p:cNvSpPr/>
          <p:nvPr/>
        </p:nvSpPr>
        <p:spPr>
          <a:xfrm>
            <a:off x="4937760" y="1572768"/>
            <a:ext cx="256032" cy="256032"/>
          </a:xfrm>
          <a:prstGeom prst="oval">
            <a:avLst/>
          </a:prstGeom>
          <a:solidFill>
            <a:srgbClr val="F4A31B"/>
          </a:solidFill>
          <a:ln w="12700">
            <a:solidFill>
              <a:srgbClr val="F4A31B"/>
            </a:solidFill>
            <a:prstDash val="solid"/>
          </a:ln>
        </p:spPr>
      </p:sp>
      <p:sp>
        <p:nvSpPr>
          <p:cNvPr id="25" name="Text 23"/>
          <p:cNvSpPr/>
          <p:nvPr/>
        </p:nvSpPr>
        <p:spPr>
          <a:xfrm>
            <a:off x="4937760" y="1572768"/>
            <a:ext cx="256032"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a:t>
            </a:r>
            <a:endParaRPr lang="en-US" sz="900" dirty="0"/>
          </a:p>
        </p:txBody>
      </p:sp>
      <p:sp>
        <p:nvSpPr>
          <p:cNvPr id="26" name="Text 24"/>
          <p:cNvSpPr/>
          <p:nvPr/>
        </p:nvSpPr>
        <p:spPr>
          <a:xfrm>
            <a:off x="5303520" y="1536192"/>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Deliver a fully prepared, 30-minute session</a:t>
            </a:r>
            <a:endParaRPr lang="en-US" sz="1050" dirty="0"/>
          </a:p>
        </p:txBody>
      </p:sp>
      <p:sp>
        <p:nvSpPr>
          <p:cNvPr id="27" name="Shape 25"/>
          <p:cNvSpPr/>
          <p:nvPr/>
        </p:nvSpPr>
        <p:spPr>
          <a:xfrm>
            <a:off x="4937760" y="2139696"/>
            <a:ext cx="256032" cy="256032"/>
          </a:xfrm>
          <a:prstGeom prst="oval">
            <a:avLst/>
          </a:prstGeom>
          <a:solidFill>
            <a:srgbClr val="F4A31B"/>
          </a:solidFill>
          <a:ln w="12700">
            <a:solidFill>
              <a:srgbClr val="F4A31B"/>
            </a:solidFill>
            <a:prstDash val="solid"/>
          </a:ln>
        </p:spPr>
      </p:sp>
      <p:sp>
        <p:nvSpPr>
          <p:cNvPr id="28" name="Text 26"/>
          <p:cNvSpPr/>
          <p:nvPr/>
        </p:nvSpPr>
        <p:spPr>
          <a:xfrm>
            <a:off x="4937760" y="2139696"/>
            <a:ext cx="256032"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a:t>
            </a:r>
            <a:endParaRPr lang="en-US" sz="900" dirty="0"/>
          </a:p>
        </p:txBody>
      </p:sp>
      <p:sp>
        <p:nvSpPr>
          <p:cNvPr id="29" name="Text 27"/>
          <p:cNvSpPr/>
          <p:nvPr/>
        </p:nvSpPr>
        <p:spPr>
          <a:xfrm>
            <a:off x="5303520" y="2103120"/>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Provide all materials free — no fees, no invoices</a:t>
            </a:r>
            <a:endParaRPr lang="en-US" sz="1050" dirty="0"/>
          </a:p>
        </p:txBody>
      </p:sp>
      <p:sp>
        <p:nvSpPr>
          <p:cNvPr id="30" name="Shape 28"/>
          <p:cNvSpPr/>
          <p:nvPr/>
        </p:nvSpPr>
        <p:spPr>
          <a:xfrm>
            <a:off x="4937760" y="2706624"/>
            <a:ext cx="256032" cy="256032"/>
          </a:xfrm>
          <a:prstGeom prst="oval">
            <a:avLst/>
          </a:prstGeom>
          <a:solidFill>
            <a:srgbClr val="F4A31B"/>
          </a:solidFill>
          <a:ln w="12700">
            <a:solidFill>
              <a:srgbClr val="F4A31B"/>
            </a:solidFill>
            <a:prstDash val="solid"/>
          </a:ln>
        </p:spPr>
      </p:sp>
      <p:sp>
        <p:nvSpPr>
          <p:cNvPr id="31" name="Text 29"/>
          <p:cNvSpPr/>
          <p:nvPr/>
        </p:nvSpPr>
        <p:spPr>
          <a:xfrm>
            <a:off x="4937760" y="2706624"/>
            <a:ext cx="256032"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a:t>
            </a:r>
            <a:endParaRPr lang="en-US" sz="900" dirty="0"/>
          </a:p>
        </p:txBody>
      </p:sp>
      <p:sp>
        <p:nvSpPr>
          <p:cNvPr id="32" name="Text 30"/>
          <p:cNvSpPr/>
          <p:nvPr/>
        </p:nvSpPr>
        <p:spPr>
          <a:xfrm>
            <a:off x="5303520" y="2670048"/>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Ensure the presenter arrives on time, prepared</a:t>
            </a:r>
            <a:endParaRPr lang="en-US" sz="1050" dirty="0"/>
          </a:p>
        </p:txBody>
      </p:sp>
      <p:sp>
        <p:nvSpPr>
          <p:cNvPr id="33" name="Shape 31"/>
          <p:cNvSpPr/>
          <p:nvPr/>
        </p:nvSpPr>
        <p:spPr>
          <a:xfrm>
            <a:off x="4937760" y="3273552"/>
            <a:ext cx="256032" cy="256032"/>
          </a:xfrm>
          <a:prstGeom prst="oval">
            <a:avLst/>
          </a:prstGeom>
          <a:solidFill>
            <a:srgbClr val="F4A31B"/>
          </a:solidFill>
          <a:ln w="12700">
            <a:solidFill>
              <a:srgbClr val="F4A31B"/>
            </a:solidFill>
            <a:prstDash val="solid"/>
          </a:ln>
        </p:spPr>
      </p:sp>
      <p:sp>
        <p:nvSpPr>
          <p:cNvPr id="34" name="Text 32"/>
          <p:cNvSpPr/>
          <p:nvPr/>
        </p:nvSpPr>
        <p:spPr>
          <a:xfrm>
            <a:off x="4937760" y="3273552"/>
            <a:ext cx="256032"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a:t>
            </a:r>
            <a:endParaRPr lang="en-US" sz="900" dirty="0"/>
          </a:p>
        </p:txBody>
      </p:sp>
      <p:sp>
        <p:nvSpPr>
          <p:cNvPr id="35" name="Text 33"/>
          <p:cNvSpPr/>
          <p:nvPr/>
        </p:nvSpPr>
        <p:spPr>
          <a:xfrm>
            <a:off x="5303520" y="3236976"/>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Provide the full toolkit for school and parent use</a:t>
            </a:r>
            <a:endParaRPr lang="en-US" sz="1050" dirty="0"/>
          </a:p>
        </p:txBody>
      </p:sp>
      <p:sp>
        <p:nvSpPr>
          <p:cNvPr id="36" name="Shape 34"/>
          <p:cNvSpPr/>
          <p:nvPr/>
        </p:nvSpPr>
        <p:spPr>
          <a:xfrm>
            <a:off x="4937760" y="3840480"/>
            <a:ext cx="256032" cy="256032"/>
          </a:xfrm>
          <a:prstGeom prst="oval">
            <a:avLst/>
          </a:prstGeom>
          <a:solidFill>
            <a:srgbClr val="F4A31B"/>
          </a:solidFill>
          <a:ln w="12700">
            <a:solidFill>
              <a:srgbClr val="F4A31B"/>
            </a:solidFill>
            <a:prstDash val="solid"/>
          </a:ln>
        </p:spPr>
      </p:sp>
      <p:sp>
        <p:nvSpPr>
          <p:cNvPr id="37" name="Text 35"/>
          <p:cNvSpPr/>
          <p:nvPr/>
        </p:nvSpPr>
        <p:spPr>
          <a:xfrm>
            <a:off x="4937760" y="3840480"/>
            <a:ext cx="256032"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a:t>
            </a:r>
            <a:endParaRPr lang="en-US" sz="900" dirty="0"/>
          </a:p>
        </p:txBody>
      </p:sp>
      <p:sp>
        <p:nvSpPr>
          <p:cNvPr id="38" name="Text 36"/>
          <p:cNvSpPr/>
          <p:nvPr/>
        </p:nvSpPr>
        <p:spPr>
          <a:xfrm>
            <a:off x="5303520" y="3803904"/>
            <a:ext cx="3337560" cy="457200"/>
          </a:xfrm>
          <a:prstGeom prst="rect">
            <a:avLst/>
          </a:prstGeom>
          <a:noFill/>
          <a:ln/>
        </p:spPr>
        <p:txBody>
          <a:bodyPr wrap="square" lIns="0" tIns="0" rIns="0" bIns="0" rtlCol="0" anchor="ctr"/>
          <a:lstStyle/>
          <a:p>
            <a:pPr indent="0" marL="0">
              <a:lnSpc>
                <a:spcPct val="120000"/>
              </a:lnSpc>
              <a:buNone/>
            </a:pPr>
            <a:r>
              <a:rPr lang="en-US" sz="1050" dirty="0">
                <a:solidFill>
                  <a:srgbClr val="9AAFC0"/>
                </a:solidFill>
                <a:latin typeface="Calibri" pitchFamily="34" charset="0"/>
                <a:ea typeface="Calibri" pitchFamily="34" charset="-122"/>
                <a:cs typeface="Calibri" pitchFamily="34" charset="-120"/>
              </a:rPr>
              <a:t>Offer a follow-up session at no cost (if wanted)</a:t>
            </a:r>
            <a:endParaRPr lang="en-US" sz="1050" dirty="0"/>
          </a:p>
        </p:txBody>
      </p:sp>
      <p:sp>
        <p:nvSpPr>
          <p:cNvPr id="39" name="Shape 37"/>
          <p:cNvSpPr/>
          <p:nvPr/>
        </p:nvSpPr>
        <p:spPr>
          <a:xfrm>
            <a:off x="0" y="4823460"/>
            <a:ext cx="9144000" cy="320040"/>
          </a:xfrm>
          <a:prstGeom prst="rect">
            <a:avLst/>
          </a:prstGeom>
          <a:solidFill>
            <a:srgbClr val="141F45"/>
          </a:solidFill>
          <a:ln w="12700">
            <a:solidFill>
              <a:srgbClr val="141F45"/>
            </a:solidFill>
            <a:prstDash val="solid"/>
          </a:ln>
        </p:spPr>
      </p:sp>
      <p:sp>
        <p:nvSpPr>
          <p:cNvPr id="40" name="Text 38"/>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41" name="Text 39"/>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42" name="Text 40"/>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11 / 18</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The evidence.</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028090"/>
                </a:solidFill>
                <a:latin typeface="Calibri" pitchFamily="34" charset="0"/>
                <a:ea typeface="Calibri" pitchFamily="34" charset="-122"/>
                <a:cs typeface="Calibri" pitchFamily="34" charset="-120"/>
              </a:rPr>
              <a:t>What the neuroscience says. What our programme delivers.</a:t>
            </a:r>
            <a:endParaRPr lang="en-US" sz="1300" dirty="0"/>
          </a:p>
        </p:txBody>
      </p:sp>
      <p:sp>
        <p:nvSpPr>
          <p:cNvPr id="5" name="Shape 3"/>
          <p:cNvSpPr/>
          <p:nvPr/>
        </p:nvSpPr>
        <p:spPr>
          <a:xfrm>
            <a:off x="411480" y="1051560"/>
            <a:ext cx="2697480" cy="1188720"/>
          </a:xfrm>
          <a:prstGeom prst="roundedRect">
            <a:avLst>
              <a:gd name="adj" fmla="val 7692"/>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sp>
        <p:nvSpPr>
          <p:cNvPr id="6" name="Text 4"/>
          <p:cNvSpPr/>
          <p:nvPr/>
        </p:nvSpPr>
        <p:spPr>
          <a:xfrm>
            <a:off x="502920" y="1115568"/>
            <a:ext cx="2514600" cy="594360"/>
          </a:xfrm>
          <a:prstGeom prst="rect">
            <a:avLst/>
          </a:prstGeom>
          <a:noFill/>
          <a:ln/>
        </p:spPr>
        <p:txBody>
          <a:bodyPr wrap="square" lIns="0" tIns="0" rIns="0" bIns="0" rtlCol="0" anchor="ctr"/>
          <a:lstStyle/>
          <a:p>
            <a:pPr algn="ctr" indent="0" marL="0">
              <a:buNone/>
            </a:pPr>
            <a:r>
              <a:rPr lang="en-US" sz="3400" b="1" dirty="0">
                <a:solidFill>
                  <a:srgbClr val="028090"/>
                </a:solidFill>
                <a:latin typeface="Cambria" pitchFamily="34" charset="0"/>
                <a:ea typeface="Cambria" pitchFamily="34" charset="-122"/>
                <a:cs typeface="Cambria" pitchFamily="34" charset="-120"/>
              </a:rPr>
              <a:t>16,000+</a:t>
            </a:r>
            <a:endParaRPr lang="en-US" sz="3400" dirty="0"/>
          </a:p>
        </p:txBody>
      </p:sp>
      <p:sp>
        <p:nvSpPr>
          <p:cNvPr id="7" name="Text 5"/>
          <p:cNvSpPr/>
          <p:nvPr/>
        </p:nvSpPr>
        <p:spPr>
          <a:xfrm>
            <a:off x="502920" y="1719072"/>
            <a:ext cx="2514600" cy="457200"/>
          </a:xfrm>
          <a:prstGeom prst="rect">
            <a:avLst/>
          </a:prstGeom>
          <a:noFill/>
          <a:ln/>
        </p:spPr>
        <p:txBody>
          <a:bodyPr wrap="square" lIns="0" tIns="0" rIns="0" bIns="0" rtlCol="0" anchor="ctr"/>
          <a:lstStyle/>
          <a:p>
            <a:pPr algn="ctr" indent="0" marL="0">
              <a:lnSpc>
                <a:spcPct val="120000"/>
              </a:lnSpc>
              <a:buNone/>
            </a:pPr>
            <a:r>
              <a:rPr lang="en-US" sz="1000" dirty="0">
                <a:solidFill>
                  <a:srgbClr val="556070"/>
                </a:solidFill>
                <a:latin typeface="Calibri" pitchFamily="34" charset="0"/>
                <a:ea typeface="Calibri" pitchFamily="34" charset="-122"/>
                <a:cs typeface="Calibri" pitchFamily="34" charset="-120"/>
              </a:rPr>
              <a:t>Teens reached to date</a:t>
            </a:r>
            <a:endParaRPr lang="en-US" sz="1000" dirty="0"/>
          </a:p>
        </p:txBody>
      </p:sp>
      <p:sp>
        <p:nvSpPr>
          <p:cNvPr id="8" name="Shape 6"/>
          <p:cNvSpPr/>
          <p:nvPr/>
        </p:nvSpPr>
        <p:spPr>
          <a:xfrm>
            <a:off x="3291840" y="1051560"/>
            <a:ext cx="2697480" cy="1188720"/>
          </a:xfrm>
          <a:prstGeom prst="roundedRect">
            <a:avLst>
              <a:gd name="adj" fmla="val 7692"/>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sp>
        <p:nvSpPr>
          <p:cNvPr id="9" name="Text 7"/>
          <p:cNvSpPr/>
          <p:nvPr/>
        </p:nvSpPr>
        <p:spPr>
          <a:xfrm>
            <a:off x="3383280" y="1115568"/>
            <a:ext cx="2514600" cy="594360"/>
          </a:xfrm>
          <a:prstGeom prst="rect">
            <a:avLst/>
          </a:prstGeom>
          <a:noFill/>
          <a:ln/>
        </p:spPr>
        <p:txBody>
          <a:bodyPr wrap="square" lIns="0" tIns="0" rIns="0" bIns="0" rtlCol="0" anchor="ctr"/>
          <a:lstStyle/>
          <a:p>
            <a:pPr algn="ctr" indent="0" marL="0">
              <a:buNone/>
            </a:pPr>
            <a:r>
              <a:rPr lang="en-US" sz="3400" b="1" dirty="0">
                <a:solidFill>
                  <a:srgbClr val="028090"/>
                </a:solidFill>
                <a:latin typeface="Cambria" pitchFamily="34" charset="0"/>
                <a:ea typeface="Cambria" pitchFamily="34" charset="-122"/>
                <a:cs typeface="Cambria" pitchFamily="34" charset="-120"/>
              </a:rPr>
              <a:t>18+</a:t>
            </a:r>
            <a:endParaRPr lang="en-US" sz="3400" dirty="0"/>
          </a:p>
        </p:txBody>
      </p:sp>
      <p:sp>
        <p:nvSpPr>
          <p:cNvPr id="10" name="Text 8"/>
          <p:cNvSpPr/>
          <p:nvPr/>
        </p:nvSpPr>
        <p:spPr>
          <a:xfrm>
            <a:off x="3383280" y="1719072"/>
            <a:ext cx="2514600" cy="457200"/>
          </a:xfrm>
          <a:prstGeom prst="rect">
            <a:avLst/>
          </a:prstGeom>
          <a:noFill/>
          <a:ln/>
        </p:spPr>
        <p:txBody>
          <a:bodyPr wrap="square" lIns="0" tIns="0" rIns="0" bIns="0" rtlCol="0" anchor="ctr"/>
          <a:lstStyle/>
          <a:p>
            <a:pPr algn="ctr" indent="0" marL="0">
              <a:lnSpc>
                <a:spcPct val="120000"/>
              </a:lnSpc>
              <a:buNone/>
            </a:pPr>
            <a:r>
              <a:rPr lang="en-US" sz="1000" dirty="0">
                <a:solidFill>
                  <a:srgbClr val="556070"/>
                </a:solidFill>
                <a:latin typeface="Calibri" pitchFamily="34" charset="0"/>
                <a:ea typeface="Calibri" pitchFamily="34" charset="-122"/>
                <a:cs typeface="Calibri" pitchFamily="34" charset="-120"/>
              </a:rPr>
              <a:t>Partner schools &amp; clubs</a:t>
            </a:r>
            <a:endParaRPr lang="en-US" sz="1000" dirty="0"/>
          </a:p>
        </p:txBody>
      </p:sp>
      <p:sp>
        <p:nvSpPr>
          <p:cNvPr id="11" name="Shape 9"/>
          <p:cNvSpPr/>
          <p:nvPr/>
        </p:nvSpPr>
        <p:spPr>
          <a:xfrm>
            <a:off x="6172200" y="1051560"/>
            <a:ext cx="2697480" cy="1188720"/>
          </a:xfrm>
          <a:prstGeom prst="roundedRect">
            <a:avLst>
              <a:gd name="adj" fmla="val 7692"/>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sp>
        <p:nvSpPr>
          <p:cNvPr id="12" name="Text 10"/>
          <p:cNvSpPr/>
          <p:nvPr/>
        </p:nvSpPr>
        <p:spPr>
          <a:xfrm>
            <a:off x="6263640" y="1115568"/>
            <a:ext cx="2514600" cy="594360"/>
          </a:xfrm>
          <a:prstGeom prst="rect">
            <a:avLst/>
          </a:prstGeom>
          <a:noFill/>
          <a:ln/>
        </p:spPr>
        <p:txBody>
          <a:bodyPr wrap="square" lIns="0" tIns="0" rIns="0" bIns="0" rtlCol="0" anchor="ctr"/>
          <a:lstStyle/>
          <a:p>
            <a:pPr algn="ctr" indent="0" marL="0">
              <a:buNone/>
            </a:pPr>
            <a:r>
              <a:rPr lang="en-US" sz="3400" b="1" dirty="0">
                <a:solidFill>
                  <a:srgbClr val="028090"/>
                </a:solidFill>
                <a:latin typeface="Cambria" pitchFamily="34" charset="0"/>
                <a:ea typeface="Cambria" pitchFamily="34" charset="-122"/>
                <a:cs typeface="Cambria" pitchFamily="34" charset="-120"/>
              </a:rPr>
              <a:t>30%</a:t>
            </a:r>
            <a:endParaRPr lang="en-US" sz="3400" dirty="0"/>
          </a:p>
        </p:txBody>
      </p:sp>
      <p:sp>
        <p:nvSpPr>
          <p:cNvPr id="13" name="Text 11"/>
          <p:cNvSpPr/>
          <p:nvPr/>
        </p:nvSpPr>
        <p:spPr>
          <a:xfrm>
            <a:off x="6263640" y="1719072"/>
            <a:ext cx="2514600" cy="457200"/>
          </a:xfrm>
          <a:prstGeom prst="rect">
            <a:avLst/>
          </a:prstGeom>
          <a:noFill/>
          <a:ln/>
        </p:spPr>
        <p:txBody>
          <a:bodyPr wrap="square" lIns="0" tIns="0" rIns="0" bIns="0" rtlCol="0" anchor="ctr"/>
          <a:lstStyle/>
          <a:p>
            <a:pPr algn="ctr" indent="0" marL="0">
              <a:lnSpc>
                <a:spcPct val="120000"/>
              </a:lnSpc>
              <a:buNone/>
            </a:pPr>
            <a:r>
              <a:rPr lang="en-US" sz="1000" dirty="0">
                <a:solidFill>
                  <a:srgbClr val="556070"/>
                </a:solidFill>
                <a:latin typeface="Calibri" pitchFamily="34" charset="0"/>
                <a:ea typeface="Calibri" pitchFamily="34" charset="-122"/>
                <a:cs typeface="Calibri" pitchFamily="34" charset="-120"/>
              </a:rPr>
              <a:t>Reduction in reported binge drinking (partner cohorts)</a:t>
            </a:r>
            <a:endParaRPr lang="en-US" sz="1000" dirty="0"/>
          </a:p>
        </p:txBody>
      </p:sp>
      <p:sp>
        <p:nvSpPr>
          <p:cNvPr id="14" name="Shape 12"/>
          <p:cNvSpPr/>
          <p:nvPr/>
        </p:nvSpPr>
        <p:spPr>
          <a:xfrm>
            <a:off x="411480" y="2423160"/>
            <a:ext cx="8321040" cy="713232"/>
          </a:xfrm>
          <a:prstGeom prst="roundedRect">
            <a:avLst>
              <a:gd name="adj" fmla="val 8974"/>
            </a:avLst>
          </a:prstGeom>
          <a:solidFill>
            <a:srgbClr val="FFFFFF"/>
          </a:solidFill>
          <a:ln w="12700">
            <a:solidFill>
              <a:srgbClr val="C8D8EC"/>
            </a:solidFill>
            <a:prstDash val="solid"/>
          </a:ln>
        </p:spPr>
      </p:sp>
      <p:sp>
        <p:nvSpPr>
          <p:cNvPr id="15" name="Shape 13"/>
          <p:cNvSpPr/>
          <p:nvPr/>
        </p:nvSpPr>
        <p:spPr>
          <a:xfrm>
            <a:off x="548640" y="2633472"/>
            <a:ext cx="274320" cy="274320"/>
          </a:xfrm>
          <a:prstGeom prst="oval">
            <a:avLst/>
          </a:prstGeom>
          <a:solidFill>
            <a:srgbClr val="028090"/>
          </a:solidFill>
          <a:ln w="12700">
            <a:solidFill>
              <a:srgbClr val="028090"/>
            </a:solidFill>
            <a:prstDash val="solid"/>
          </a:ln>
        </p:spPr>
      </p:sp>
      <p:sp>
        <p:nvSpPr>
          <p:cNvPr id="16" name="Text 14"/>
          <p:cNvSpPr/>
          <p:nvPr/>
        </p:nvSpPr>
        <p:spPr>
          <a:xfrm>
            <a:off x="960120" y="2514600"/>
            <a:ext cx="2194560" cy="292608"/>
          </a:xfrm>
          <a:prstGeom prst="rect">
            <a:avLst/>
          </a:prstGeom>
          <a:noFill/>
          <a:ln/>
        </p:spPr>
        <p:txBody>
          <a:bodyPr wrap="square" lIns="0" tIns="0" rIns="0" bIns="0" rtlCol="0" anchor="ctr"/>
          <a:lstStyle/>
          <a:p>
            <a:pPr indent="0" marL="0">
              <a:buNone/>
            </a:pPr>
            <a:r>
              <a:rPr lang="en-US" sz="1200" b="1" dirty="0">
                <a:solidFill>
                  <a:srgbClr val="1C2E5E"/>
                </a:solidFill>
                <a:latin typeface="Cambria" pitchFamily="34" charset="0"/>
                <a:ea typeface="Cambria" pitchFamily="34" charset="-122"/>
                <a:cs typeface="Cambria" pitchFamily="34" charset="-120"/>
              </a:rPr>
              <a:t>Brain plasticity window</a:t>
            </a:r>
            <a:endParaRPr lang="en-US" sz="1200" dirty="0"/>
          </a:p>
        </p:txBody>
      </p:sp>
      <p:sp>
        <p:nvSpPr>
          <p:cNvPr id="17" name="Text 15"/>
          <p:cNvSpPr/>
          <p:nvPr/>
        </p:nvSpPr>
        <p:spPr>
          <a:xfrm>
            <a:off x="3291840" y="2514600"/>
            <a:ext cx="5303520" cy="530352"/>
          </a:xfrm>
          <a:prstGeom prst="rect">
            <a:avLst/>
          </a:prstGeom>
          <a:noFill/>
          <a:ln/>
        </p:spPr>
        <p:txBody>
          <a:bodyPr wrap="square" lIns="0" tIns="0" rIns="0" bIns="0" rtlCol="0" anchor="ctr"/>
          <a:lstStyle/>
          <a:p>
            <a:pPr indent="0" marL="0">
              <a:lnSpc>
                <a:spcPct val="125000"/>
              </a:lnSpc>
              <a:buNone/>
            </a:pPr>
            <a:r>
              <a:rPr lang="en-US" sz="1000" dirty="0">
                <a:solidFill>
                  <a:srgbClr val="445060"/>
                </a:solidFill>
                <a:latin typeface="Calibri" pitchFamily="34" charset="0"/>
                <a:ea typeface="Calibri" pitchFamily="34" charset="-122"/>
                <a:cs typeface="Calibri" pitchFamily="34" charset="-120"/>
              </a:rPr>
              <a:t>Ages 13–19 is when habits and reward pathways are most malleable. Education during this window has lasting neurological impact — far beyond adulthood interventions.</a:t>
            </a:r>
            <a:endParaRPr lang="en-US" sz="1000" dirty="0"/>
          </a:p>
        </p:txBody>
      </p:sp>
      <p:sp>
        <p:nvSpPr>
          <p:cNvPr id="18" name="Shape 16"/>
          <p:cNvSpPr/>
          <p:nvPr/>
        </p:nvSpPr>
        <p:spPr>
          <a:xfrm>
            <a:off x="411480" y="3227832"/>
            <a:ext cx="8321040" cy="713232"/>
          </a:xfrm>
          <a:prstGeom prst="roundedRect">
            <a:avLst>
              <a:gd name="adj" fmla="val 8974"/>
            </a:avLst>
          </a:prstGeom>
          <a:solidFill>
            <a:srgbClr val="FFFFFF"/>
          </a:solidFill>
          <a:ln w="12700">
            <a:solidFill>
              <a:srgbClr val="C8D8EC"/>
            </a:solidFill>
            <a:prstDash val="solid"/>
          </a:ln>
        </p:spPr>
      </p:sp>
      <p:sp>
        <p:nvSpPr>
          <p:cNvPr id="19" name="Shape 17"/>
          <p:cNvSpPr/>
          <p:nvPr/>
        </p:nvSpPr>
        <p:spPr>
          <a:xfrm>
            <a:off x="548640" y="3438144"/>
            <a:ext cx="274320" cy="274320"/>
          </a:xfrm>
          <a:prstGeom prst="oval">
            <a:avLst/>
          </a:prstGeom>
          <a:solidFill>
            <a:srgbClr val="028090"/>
          </a:solidFill>
          <a:ln w="12700">
            <a:solidFill>
              <a:srgbClr val="028090"/>
            </a:solidFill>
            <a:prstDash val="solid"/>
          </a:ln>
        </p:spPr>
      </p:sp>
      <p:sp>
        <p:nvSpPr>
          <p:cNvPr id="20" name="Text 18"/>
          <p:cNvSpPr/>
          <p:nvPr/>
        </p:nvSpPr>
        <p:spPr>
          <a:xfrm>
            <a:off x="960120" y="3319272"/>
            <a:ext cx="2194560" cy="292608"/>
          </a:xfrm>
          <a:prstGeom prst="rect">
            <a:avLst/>
          </a:prstGeom>
          <a:noFill/>
          <a:ln/>
        </p:spPr>
        <p:txBody>
          <a:bodyPr wrap="square" lIns="0" tIns="0" rIns="0" bIns="0" rtlCol="0" anchor="ctr"/>
          <a:lstStyle/>
          <a:p>
            <a:pPr indent="0" marL="0">
              <a:buNone/>
            </a:pPr>
            <a:r>
              <a:rPr lang="en-US" sz="1200" b="1" dirty="0">
                <a:solidFill>
                  <a:srgbClr val="1C2E5E"/>
                </a:solidFill>
                <a:latin typeface="Cambria" pitchFamily="34" charset="0"/>
                <a:ea typeface="Cambria" pitchFamily="34" charset="-122"/>
                <a:cs typeface="Cambria" pitchFamily="34" charset="-120"/>
              </a:rPr>
              <a:t>Peer credibility effect</a:t>
            </a:r>
            <a:endParaRPr lang="en-US" sz="1200" dirty="0"/>
          </a:p>
        </p:txBody>
      </p:sp>
      <p:sp>
        <p:nvSpPr>
          <p:cNvPr id="21" name="Text 19"/>
          <p:cNvSpPr/>
          <p:nvPr/>
        </p:nvSpPr>
        <p:spPr>
          <a:xfrm>
            <a:off x="3291840" y="3319272"/>
            <a:ext cx="5303520" cy="530352"/>
          </a:xfrm>
          <a:prstGeom prst="rect">
            <a:avLst/>
          </a:prstGeom>
          <a:noFill/>
          <a:ln/>
        </p:spPr>
        <p:txBody>
          <a:bodyPr wrap="square" lIns="0" tIns="0" rIns="0" bIns="0" rtlCol="0" anchor="ctr"/>
          <a:lstStyle/>
          <a:p>
            <a:pPr indent="0" marL="0">
              <a:lnSpc>
                <a:spcPct val="125000"/>
              </a:lnSpc>
              <a:buNone/>
            </a:pPr>
            <a:r>
              <a:rPr lang="en-US" sz="1000" dirty="0">
                <a:solidFill>
                  <a:srgbClr val="445060"/>
                </a:solidFill>
                <a:latin typeface="Calibri" pitchFamily="34" charset="0"/>
                <a:ea typeface="Calibri" pitchFamily="34" charset="-122"/>
                <a:cs typeface="Calibri" pitchFamily="34" charset="-120"/>
              </a:rPr>
              <a:t>Research consistently shows that information delivered by a same-age peer is retained at significantly higher rates than adult-delivered content.</a:t>
            </a:r>
            <a:endParaRPr lang="en-US" sz="1000" dirty="0"/>
          </a:p>
        </p:txBody>
      </p:sp>
      <p:sp>
        <p:nvSpPr>
          <p:cNvPr id="22" name="Shape 20"/>
          <p:cNvSpPr/>
          <p:nvPr/>
        </p:nvSpPr>
        <p:spPr>
          <a:xfrm>
            <a:off x="411480" y="4032504"/>
            <a:ext cx="8321040" cy="713232"/>
          </a:xfrm>
          <a:prstGeom prst="roundedRect">
            <a:avLst>
              <a:gd name="adj" fmla="val 8974"/>
            </a:avLst>
          </a:prstGeom>
          <a:solidFill>
            <a:srgbClr val="FFFFFF"/>
          </a:solidFill>
          <a:ln w="12700">
            <a:solidFill>
              <a:srgbClr val="C8D8EC"/>
            </a:solidFill>
            <a:prstDash val="solid"/>
          </a:ln>
        </p:spPr>
      </p:sp>
      <p:sp>
        <p:nvSpPr>
          <p:cNvPr id="23" name="Shape 21"/>
          <p:cNvSpPr/>
          <p:nvPr/>
        </p:nvSpPr>
        <p:spPr>
          <a:xfrm>
            <a:off x="548640" y="4242816"/>
            <a:ext cx="274320" cy="274320"/>
          </a:xfrm>
          <a:prstGeom prst="oval">
            <a:avLst/>
          </a:prstGeom>
          <a:solidFill>
            <a:srgbClr val="028090"/>
          </a:solidFill>
          <a:ln w="12700">
            <a:solidFill>
              <a:srgbClr val="028090"/>
            </a:solidFill>
            <a:prstDash val="solid"/>
          </a:ln>
        </p:spPr>
      </p:sp>
      <p:sp>
        <p:nvSpPr>
          <p:cNvPr id="24" name="Text 22"/>
          <p:cNvSpPr/>
          <p:nvPr/>
        </p:nvSpPr>
        <p:spPr>
          <a:xfrm>
            <a:off x="960120" y="4123944"/>
            <a:ext cx="2194560" cy="292608"/>
          </a:xfrm>
          <a:prstGeom prst="rect">
            <a:avLst/>
          </a:prstGeom>
          <a:noFill/>
          <a:ln/>
        </p:spPr>
        <p:txBody>
          <a:bodyPr wrap="square" lIns="0" tIns="0" rIns="0" bIns="0" rtlCol="0" anchor="ctr"/>
          <a:lstStyle/>
          <a:p>
            <a:pPr indent="0" marL="0">
              <a:buNone/>
            </a:pPr>
            <a:r>
              <a:rPr lang="en-US" sz="1200" b="1" dirty="0">
                <a:solidFill>
                  <a:srgbClr val="1C2E5E"/>
                </a:solidFill>
                <a:latin typeface="Cambria" pitchFamily="34" charset="0"/>
                <a:ea typeface="Cambria" pitchFamily="34" charset="-122"/>
                <a:cs typeface="Cambria" pitchFamily="34" charset="-120"/>
              </a:rPr>
              <a:t>Performance framing works</a:t>
            </a:r>
            <a:endParaRPr lang="en-US" sz="1200" dirty="0"/>
          </a:p>
        </p:txBody>
      </p:sp>
      <p:sp>
        <p:nvSpPr>
          <p:cNvPr id="25" name="Text 23"/>
          <p:cNvSpPr/>
          <p:nvPr/>
        </p:nvSpPr>
        <p:spPr>
          <a:xfrm>
            <a:off x="3291840" y="4123944"/>
            <a:ext cx="5303520" cy="530352"/>
          </a:xfrm>
          <a:prstGeom prst="rect">
            <a:avLst/>
          </a:prstGeom>
          <a:noFill/>
          <a:ln/>
        </p:spPr>
        <p:txBody>
          <a:bodyPr wrap="square" lIns="0" tIns="0" rIns="0" bIns="0" rtlCol="0" anchor="ctr"/>
          <a:lstStyle/>
          <a:p>
            <a:pPr indent="0" marL="0">
              <a:lnSpc>
                <a:spcPct val="125000"/>
              </a:lnSpc>
              <a:buNone/>
            </a:pPr>
            <a:r>
              <a:rPr lang="en-US" sz="1000" dirty="0">
                <a:solidFill>
                  <a:srgbClr val="445060"/>
                </a:solidFill>
                <a:latin typeface="Calibri" pitchFamily="34" charset="0"/>
                <a:ea typeface="Calibri" pitchFamily="34" charset="-122"/>
                <a:cs typeface="Calibri" pitchFamily="34" charset="-120"/>
              </a:rPr>
              <a:t>Framing substance avoidance as a performance and freedom choice — rather than moral prohibition — reduces defensiveness and increases voluntary uptake.</a:t>
            </a:r>
            <a:endParaRPr lang="en-US" sz="1000" dirty="0"/>
          </a:p>
        </p:txBody>
      </p:sp>
      <p:sp>
        <p:nvSpPr>
          <p:cNvPr id="26" name="Shape 24"/>
          <p:cNvSpPr/>
          <p:nvPr/>
        </p:nvSpPr>
        <p:spPr>
          <a:xfrm>
            <a:off x="0" y="4823460"/>
            <a:ext cx="9144000" cy="320040"/>
          </a:xfrm>
          <a:prstGeom prst="rect">
            <a:avLst/>
          </a:prstGeom>
          <a:solidFill>
            <a:srgbClr val="141F45"/>
          </a:solidFill>
          <a:ln w="12700">
            <a:solidFill>
              <a:srgbClr val="141F45"/>
            </a:solidFill>
            <a:prstDash val="solid"/>
          </a:ln>
        </p:spPr>
      </p:sp>
      <p:sp>
        <p:nvSpPr>
          <p:cNvPr id="27" name="Text 25"/>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8" name="Text 26"/>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9" name="Text 27"/>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12 / 18</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4A31B"/>
          </a:solidFill>
          <a:ln w="12700">
            <a:solidFill>
              <a:srgbClr val="F4A31B"/>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Who we work with.</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F4A31B"/>
                </a:solidFill>
                <a:latin typeface="Calibri" pitchFamily="34" charset="0"/>
                <a:ea typeface="Calibri" pitchFamily="34" charset="-122"/>
                <a:cs typeface="Calibri" pitchFamily="34" charset="-120"/>
              </a:rPr>
              <a:t>Schools and clubs across Europe and beyond.</a:t>
            </a:r>
            <a:endParaRPr lang="en-US" sz="1300" dirty="0"/>
          </a:p>
        </p:txBody>
      </p:sp>
      <p:sp>
        <p:nvSpPr>
          <p:cNvPr id="5" name="Shape 3"/>
          <p:cNvSpPr/>
          <p:nvPr/>
        </p:nvSpPr>
        <p:spPr>
          <a:xfrm>
            <a:off x="365760" y="1005840"/>
            <a:ext cx="2606040" cy="1325880"/>
          </a:xfrm>
          <a:prstGeom prst="roundedRect">
            <a:avLst>
              <a:gd name="adj" fmla="val 6897"/>
            </a:avLst>
          </a:prstGeom>
          <a:solidFill>
            <a:srgbClr val="141F45"/>
          </a:solidFill>
          <a:ln w="12700">
            <a:solidFill>
              <a:srgbClr val="2A4070"/>
            </a:solidFill>
            <a:prstDash val="solid"/>
          </a:ln>
        </p:spPr>
      </p:sp>
      <p:sp>
        <p:nvSpPr>
          <p:cNvPr id="6" name="Text 4"/>
          <p:cNvSpPr/>
          <p:nvPr/>
        </p:nvSpPr>
        <p:spPr>
          <a:xfrm>
            <a:off x="502920" y="1143000"/>
            <a:ext cx="2331720" cy="594360"/>
          </a:xfrm>
          <a:prstGeom prst="rect">
            <a:avLst/>
          </a:prstGeom>
          <a:noFill/>
          <a:ln/>
        </p:spPr>
        <p:txBody>
          <a:bodyPr wrap="square" lIns="0" tIns="0" rIns="0" bIns="0" rtlCol="0" anchor="ctr"/>
          <a:lstStyle/>
          <a:p>
            <a:pPr indent="0" marL="0">
              <a:lnSpc>
                <a:spcPct val="120000"/>
              </a:lnSpc>
              <a:buNone/>
            </a:pPr>
            <a:r>
              <a:rPr lang="en-US" sz="1300" b="1" dirty="0">
                <a:solidFill>
                  <a:srgbClr val="FFFFFF"/>
                </a:solidFill>
                <a:latin typeface="Cambria" pitchFamily="34" charset="0"/>
                <a:ea typeface="Cambria" pitchFamily="34" charset="-122"/>
                <a:cs typeface="Cambria" pitchFamily="34" charset="-120"/>
              </a:rPr>
              <a:t>American School of Barcelona</a:t>
            </a:r>
            <a:endParaRPr lang="en-US" sz="1300" dirty="0"/>
          </a:p>
        </p:txBody>
      </p:sp>
      <p:sp>
        <p:nvSpPr>
          <p:cNvPr id="7" name="Text 5"/>
          <p:cNvSpPr/>
          <p:nvPr/>
        </p:nvSpPr>
        <p:spPr>
          <a:xfrm>
            <a:off x="502920" y="1783080"/>
            <a:ext cx="2331720" cy="274320"/>
          </a:xfrm>
          <a:prstGeom prst="rect">
            <a:avLst/>
          </a:prstGeom>
          <a:noFill/>
          <a:ln/>
        </p:spPr>
        <p:txBody>
          <a:bodyPr wrap="square" lIns="0" tIns="0" rIns="0" bIns="0" rtlCol="0" anchor="ctr"/>
          <a:lstStyle/>
          <a:p>
            <a:pPr indent="0" marL="0">
              <a:buNone/>
            </a:pPr>
            <a:r>
              <a:rPr lang="en-US" sz="1000" dirty="0">
                <a:solidFill>
                  <a:srgbClr val="8E97AD"/>
                </a:solidFill>
                <a:latin typeface="Calibri" pitchFamily="34" charset="0"/>
                <a:ea typeface="Calibri" pitchFamily="34" charset="-122"/>
                <a:cs typeface="Calibri" pitchFamily="34" charset="-120"/>
              </a:rPr>
              <a:t>International school</a:t>
            </a:r>
            <a:endParaRPr lang="en-US" sz="1000" dirty="0"/>
          </a:p>
        </p:txBody>
      </p:sp>
      <p:sp>
        <p:nvSpPr>
          <p:cNvPr id="8" name="Text 6"/>
          <p:cNvSpPr/>
          <p:nvPr/>
        </p:nvSpPr>
        <p:spPr>
          <a:xfrm>
            <a:off x="502920" y="2057400"/>
            <a:ext cx="2331720" cy="201168"/>
          </a:xfrm>
          <a:prstGeom prst="rect">
            <a:avLst/>
          </a:prstGeom>
          <a:noFill/>
          <a:ln/>
        </p:spPr>
        <p:txBody>
          <a:bodyPr wrap="square" lIns="0" tIns="0" rIns="0" bIns="0" rtlCol="0" anchor="ctr"/>
          <a:lstStyle/>
          <a:p>
            <a:pPr indent="0" marL="0">
              <a:buNone/>
            </a:pPr>
            <a:r>
              <a:rPr lang="en-US" sz="900" dirty="0">
                <a:solidFill>
                  <a:srgbClr val="F4A31B"/>
                </a:solidFill>
                <a:latin typeface="Calibri" pitchFamily="34" charset="0"/>
                <a:ea typeface="Calibri" pitchFamily="34" charset="-122"/>
                <a:cs typeface="Calibri" pitchFamily="34" charset="-120"/>
              </a:rPr>
              <a:t>Spain</a:t>
            </a:r>
            <a:endParaRPr lang="en-US" sz="900" dirty="0"/>
          </a:p>
        </p:txBody>
      </p:sp>
      <p:sp>
        <p:nvSpPr>
          <p:cNvPr id="9" name="Shape 7"/>
          <p:cNvSpPr/>
          <p:nvPr/>
        </p:nvSpPr>
        <p:spPr>
          <a:xfrm>
            <a:off x="3200400" y="1005840"/>
            <a:ext cx="2606040" cy="1325880"/>
          </a:xfrm>
          <a:prstGeom prst="roundedRect">
            <a:avLst>
              <a:gd name="adj" fmla="val 6897"/>
            </a:avLst>
          </a:prstGeom>
          <a:solidFill>
            <a:srgbClr val="141F45"/>
          </a:solidFill>
          <a:ln w="12700">
            <a:solidFill>
              <a:srgbClr val="2A4070"/>
            </a:solidFill>
            <a:prstDash val="solid"/>
          </a:ln>
        </p:spPr>
      </p:sp>
      <p:sp>
        <p:nvSpPr>
          <p:cNvPr id="10" name="Text 8"/>
          <p:cNvSpPr/>
          <p:nvPr/>
        </p:nvSpPr>
        <p:spPr>
          <a:xfrm>
            <a:off x="3337560" y="1143000"/>
            <a:ext cx="2331720" cy="594360"/>
          </a:xfrm>
          <a:prstGeom prst="rect">
            <a:avLst/>
          </a:prstGeom>
          <a:noFill/>
          <a:ln/>
        </p:spPr>
        <p:txBody>
          <a:bodyPr wrap="square" lIns="0" tIns="0" rIns="0" bIns="0" rtlCol="0" anchor="ctr"/>
          <a:lstStyle/>
          <a:p>
            <a:pPr indent="0" marL="0">
              <a:lnSpc>
                <a:spcPct val="120000"/>
              </a:lnSpc>
              <a:buNone/>
            </a:pPr>
            <a:r>
              <a:rPr lang="en-US" sz="1300" b="1" dirty="0">
                <a:solidFill>
                  <a:srgbClr val="FFFFFF"/>
                </a:solidFill>
                <a:latin typeface="Cambria" pitchFamily="34" charset="0"/>
                <a:ea typeface="Cambria" pitchFamily="34" charset="-122"/>
                <a:cs typeface="Cambria" pitchFamily="34" charset="-120"/>
              </a:rPr>
              <a:t>Fundación Lázaro</a:t>
            </a:r>
            <a:endParaRPr lang="en-US" sz="1300" dirty="0"/>
          </a:p>
        </p:txBody>
      </p:sp>
      <p:sp>
        <p:nvSpPr>
          <p:cNvPr id="11" name="Text 9"/>
          <p:cNvSpPr/>
          <p:nvPr/>
        </p:nvSpPr>
        <p:spPr>
          <a:xfrm>
            <a:off x="3337560" y="1783080"/>
            <a:ext cx="2331720" cy="274320"/>
          </a:xfrm>
          <a:prstGeom prst="rect">
            <a:avLst/>
          </a:prstGeom>
          <a:noFill/>
          <a:ln/>
        </p:spPr>
        <p:txBody>
          <a:bodyPr wrap="square" lIns="0" tIns="0" rIns="0" bIns="0" rtlCol="0" anchor="ctr"/>
          <a:lstStyle/>
          <a:p>
            <a:pPr indent="0" marL="0">
              <a:buNone/>
            </a:pPr>
            <a:r>
              <a:rPr lang="en-US" sz="1000" dirty="0">
                <a:solidFill>
                  <a:srgbClr val="8E97AD"/>
                </a:solidFill>
                <a:latin typeface="Calibri" pitchFamily="34" charset="0"/>
                <a:ea typeface="Calibri" pitchFamily="34" charset="-122"/>
                <a:cs typeface="Calibri" pitchFamily="34" charset="-120"/>
              </a:rPr>
              <a:t>Youth NGO</a:t>
            </a:r>
            <a:endParaRPr lang="en-US" sz="1000" dirty="0"/>
          </a:p>
        </p:txBody>
      </p:sp>
      <p:sp>
        <p:nvSpPr>
          <p:cNvPr id="12" name="Text 10"/>
          <p:cNvSpPr/>
          <p:nvPr/>
        </p:nvSpPr>
        <p:spPr>
          <a:xfrm>
            <a:off x="3337560" y="2057400"/>
            <a:ext cx="2331720" cy="201168"/>
          </a:xfrm>
          <a:prstGeom prst="rect">
            <a:avLst/>
          </a:prstGeom>
          <a:noFill/>
          <a:ln/>
        </p:spPr>
        <p:txBody>
          <a:bodyPr wrap="square" lIns="0" tIns="0" rIns="0" bIns="0" rtlCol="0" anchor="ctr"/>
          <a:lstStyle/>
          <a:p>
            <a:pPr indent="0" marL="0">
              <a:buNone/>
            </a:pPr>
            <a:r>
              <a:rPr lang="en-US" sz="900" dirty="0">
                <a:solidFill>
                  <a:srgbClr val="F4A31B"/>
                </a:solidFill>
                <a:latin typeface="Calibri" pitchFamily="34" charset="0"/>
                <a:ea typeface="Calibri" pitchFamily="34" charset="-122"/>
                <a:cs typeface="Calibri" pitchFamily="34" charset="-120"/>
              </a:rPr>
              <a:t>Spain</a:t>
            </a:r>
            <a:endParaRPr lang="en-US" sz="900" dirty="0"/>
          </a:p>
        </p:txBody>
      </p:sp>
      <p:sp>
        <p:nvSpPr>
          <p:cNvPr id="13" name="Shape 11"/>
          <p:cNvSpPr/>
          <p:nvPr/>
        </p:nvSpPr>
        <p:spPr>
          <a:xfrm>
            <a:off x="6035040" y="1005840"/>
            <a:ext cx="2606040" cy="1325880"/>
          </a:xfrm>
          <a:prstGeom prst="roundedRect">
            <a:avLst>
              <a:gd name="adj" fmla="val 6897"/>
            </a:avLst>
          </a:prstGeom>
          <a:solidFill>
            <a:srgbClr val="141F45"/>
          </a:solidFill>
          <a:ln w="12700">
            <a:solidFill>
              <a:srgbClr val="2A4070"/>
            </a:solidFill>
            <a:prstDash val="solid"/>
          </a:ln>
        </p:spPr>
      </p:sp>
      <p:sp>
        <p:nvSpPr>
          <p:cNvPr id="14" name="Text 12"/>
          <p:cNvSpPr/>
          <p:nvPr/>
        </p:nvSpPr>
        <p:spPr>
          <a:xfrm>
            <a:off x="6172200" y="1143000"/>
            <a:ext cx="2331720" cy="594360"/>
          </a:xfrm>
          <a:prstGeom prst="rect">
            <a:avLst/>
          </a:prstGeom>
          <a:noFill/>
          <a:ln/>
        </p:spPr>
        <p:txBody>
          <a:bodyPr wrap="square" lIns="0" tIns="0" rIns="0" bIns="0" rtlCol="0" anchor="ctr"/>
          <a:lstStyle/>
          <a:p>
            <a:pPr indent="0" marL="0">
              <a:lnSpc>
                <a:spcPct val="120000"/>
              </a:lnSpc>
              <a:buNone/>
            </a:pPr>
            <a:r>
              <a:rPr lang="en-US" sz="1300" b="1" dirty="0">
                <a:solidFill>
                  <a:srgbClr val="FFFFFF"/>
                </a:solidFill>
                <a:latin typeface="Cambria" pitchFamily="34" charset="0"/>
                <a:ea typeface="Cambria" pitchFamily="34" charset="-122"/>
                <a:cs typeface="Cambria" pitchFamily="34" charset="-120"/>
              </a:rPr>
              <a:t>CSKA Judo Club Sofia</a:t>
            </a:r>
            <a:endParaRPr lang="en-US" sz="1300" dirty="0"/>
          </a:p>
        </p:txBody>
      </p:sp>
      <p:sp>
        <p:nvSpPr>
          <p:cNvPr id="15" name="Text 13"/>
          <p:cNvSpPr/>
          <p:nvPr/>
        </p:nvSpPr>
        <p:spPr>
          <a:xfrm>
            <a:off x="6172200" y="1783080"/>
            <a:ext cx="2331720" cy="274320"/>
          </a:xfrm>
          <a:prstGeom prst="rect">
            <a:avLst/>
          </a:prstGeom>
          <a:noFill/>
          <a:ln/>
        </p:spPr>
        <p:txBody>
          <a:bodyPr wrap="square" lIns="0" tIns="0" rIns="0" bIns="0" rtlCol="0" anchor="ctr"/>
          <a:lstStyle/>
          <a:p>
            <a:pPr indent="0" marL="0">
              <a:buNone/>
            </a:pPr>
            <a:r>
              <a:rPr lang="en-US" sz="1000" dirty="0">
                <a:solidFill>
                  <a:srgbClr val="8E97AD"/>
                </a:solidFill>
                <a:latin typeface="Calibri" pitchFamily="34" charset="0"/>
                <a:ea typeface="Calibri" pitchFamily="34" charset="-122"/>
                <a:cs typeface="Calibri" pitchFamily="34" charset="-120"/>
              </a:rPr>
              <a:t>National sports club</a:t>
            </a:r>
            <a:endParaRPr lang="en-US" sz="1000" dirty="0"/>
          </a:p>
        </p:txBody>
      </p:sp>
      <p:sp>
        <p:nvSpPr>
          <p:cNvPr id="16" name="Text 14"/>
          <p:cNvSpPr/>
          <p:nvPr/>
        </p:nvSpPr>
        <p:spPr>
          <a:xfrm>
            <a:off x="6172200" y="2057400"/>
            <a:ext cx="2331720" cy="201168"/>
          </a:xfrm>
          <a:prstGeom prst="rect">
            <a:avLst/>
          </a:prstGeom>
          <a:noFill/>
          <a:ln/>
        </p:spPr>
        <p:txBody>
          <a:bodyPr wrap="square" lIns="0" tIns="0" rIns="0" bIns="0" rtlCol="0" anchor="ctr"/>
          <a:lstStyle/>
          <a:p>
            <a:pPr indent="0" marL="0">
              <a:buNone/>
            </a:pPr>
            <a:r>
              <a:rPr lang="en-US" sz="900" dirty="0">
                <a:solidFill>
                  <a:srgbClr val="F4A31B"/>
                </a:solidFill>
                <a:latin typeface="Calibri" pitchFamily="34" charset="0"/>
                <a:ea typeface="Calibri" pitchFamily="34" charset="-122"/>
                <a:cs typeface="Calibri" pitchFamily="34" charset="-120"/>
              </a:rPr>
              <a:t>Bulgaria</a:t>
            </a:r>
            <a:endParaRPr lang="en-US" sz="900" dirty="0"/>
          </a:p>
        </p:txBody>
      </p:sp>
      <p:sp>
        <p:nvSpPr>
          <p:cNvPr id="17" name="Shape 15"/>
          <p:cNvSpPr/>
          <p:nvPr/>
        </p:nvSpPr>
        <p:spPr>
          <a:xfrm>
            <a:off x="365760" y="2514600"/>
            <a:ext cx="2606040" cy="1325880"/>
          </a:xfrm>
          <a:prstGeom prst="roundedRect">
            <a:avLst>
              <a:gd name="adj" fmla="val 6897"/>
            </a:avLst>
          </a:prstGeom>
          <a:solidFill>
            <a:srgbClr val="141F45"/>
          </a:solidFill>
          <a:ln w="12700">
            <a:solidFill>
              <a:srgbClr val="2A4070"/>
            </a:solidFill>
            <a:prstDash val="solid"/>
          </a:ln>
        </p:spPr>
      </p:sp>
      <p:sp>
        <p:nvSpPr>
          <p:cNvPr id="18" name="Text 16"/>
          <p:cNvSpPr/>
          <p:nvPr/>
        </p:nvSpPr>
        <p:spPr>
          <a:xfrm>
            <a:off x="502920" y="2651760"/>
            <a:ext cx="2331720" cy="594360"/>
          </a:xfrm>
          <a:prstGeom prst="rect">
            <a:avLst/>
          </a:prstGeom>
          <a:noFill/>
          <a:ln/>
        </p:spPr>
        <p:txBody>
          <a:bodyPr wrap="square" lIns="0" tIns="0" rIns="0" bIns="0" rtlCol="0" anchor="ctr"/>
          <a:lstStyle/>
          <a:p>
            <a:pPr indent="0" marL="0">
              <a:lnSpc>
                <a:spcPct val="120000"/>
              </a:lnSpc>
              <a:buNone/>
            </a:pPr>
            <a:r>
              <a:rPr lang="en-US" sz="1300" b="1" dirty="0">
                <a:solidFill>
                  <a:srgbClr val="FFFFFF"/>
                </a:solidFill>
                <a:latin typeface="Cambria" pitchFamily="34" charset="0"/>
                <a:ea typeface="Cambria" pitchFamily="34" charset="-122"/>
                <a:cs typeface="Cambria" pitchFamily="34" charset="-120"/>
              </a:rPr>
              <a:t>Partner Network — Colombia</a:t>
            </a:r>
            <a:endParaRPr lang="en-US" sz="1300" dirty="0"/>
          </a:p>
        </p:txBody>
      </p:sp>
      <p:sp>
        <p:nvSpPr>
          <p:cNvPr id="19" name="Text 17"/>
          <p:cNvSpPr/>
          <p:nvPr/>
        </p:nvSpPr>
        <p:spPr>
          <a:xfrm>
            <a:off x="502920" y="3291840"/>
            <a:ext cx="2331720" cy="274320"/>
          </a:xfrm>
          <a:prstGeom prst="rect">
            <a:avLst/>
          </a:prstGeom>
          <a:noFill/>
          <a:ln/>
        </p:spPr>
        <p:txBody>
          <a:bodyPr wrap="square" lIns="0" tIns="0" rIns="0" bIns="0" rtlCol="0" anchor="ctr"/>
          <a:lstStyle/>
          <a:p>
            <a:pPr indent="0" marL="0">
              <a:buNone/>
            </a:pPr>
            <a:r>
              <a:rPr lang="en-US" sz="1000" dirty="0">
                <a:solidFill>
                  <a:srgbClr val="8E97AD"/>
                </a:solidFill>
                <a:latin typeface="Calibri" pitchFamily="34" charset="0"/>
                <a:ea typeface="Calibri" pitchFamily="34" charset="-122"/>
                <a:cs typeface="Calibri" pitchFamily="34" charset="-120"/>
              </a:rPr>
              <a:t>Growing partner network</a:t>
            </a:r>
            <a:endParaRPr lang="en-US" sz="1000" dirty="0"/>
          </a:p>
        </p:txBody>
      </p:sp>
      <p:sp>
        <p:nvSpPr>
          <p:cNvPr id="20" name="Text 18"/>
          <p:cNvSpPr/>
          <p:nvPr/>
        </p:nvSpPr>
        <p:spPr>
          <a:xfrm>
            <a:off x="502920" y="3566160"/>
            <a:ext cx="2331720" cy="201168"/>
          </a:xfrm>
          <a:prstGeom prst="rect">
            <a:avLst/>
          </a:prstGeom>
          <a:noFill/>
          <a:ln/>
        </p:spPr>
        <p:txBody>
          <a:bodyPr wrap="square" lIns="0" tIns="0" rIns="0" bIns="0" rtlCol="0" anchor="ctr"/>
          <a:lstStyle/>
          <a:p>
            <a:pPr indent="0" marL="0">
              <a:buNone/>
            </a:pPr>
            <a:r>
              <a:rPr lang="en-US" sz="900" dirty="0">
                <a:solidFill>
                  <a:srgbClr val="F4A31B"/>
                </a:solidFill>
                <a:latin typeface="Calibri" pitchFamily="34" charset="0"/>
                <a:ea typeface="Calibri" pitchFamily="34" charset="-122"/>
                <a:cs typeface="Calibri" pitchFamily="34" charset="-120"/>
              </a:rPr>
              <a:t>Colombia</a:t>
            </a:r>
            <a:endParaRPr lang="en-US" sz="900" dirty="0"/>
          </a:p>
        </p:txBody>
      </p:sp>
      <p:sp>
        <p:nvSpPr>
          <p:cNvPr id="21" name="Shape 19"/>
          <p:cNvSpPr/>
          <p:nvPr/>
        </p:nvSpPr>
        <p:spPr>
          <a:xfrm>
            <a:off x="3200400" y="2514600"/>
            <a:ext cx="2606040" cy="1325880"/>
          </a:xfrm>
          <a:prstGeom prst="roundedRect">
            <a:avLst>
              <a:gd name="adj" fmla="val 6897"/>
            </a:avLst>
          </a:prstGeom>
          <a:solidFill>
            <a:srgbClr val="141F45"/>
          </a:solidFill>
          <a:ln w="12700">
            <a:solidFill>
              <a:srgbClr val="2A4070"/>
            </a:solidFill>
            <a:prstDash val="solid"/>
          </a:ln>
        </p:spPr>
      </p:sp>
      <p:sp>
        <p:nvSpPr>
          <p:cNvPr id="22" name="Text 20"/>
          <p:cNvSpPr/>
          <p:nvPr/>
        </p:nvSpPr>
        <p:spPr>
          <a:xfrm>
            <a:off x="3337560" y="2651760"/>
            <a:ext cx="2331720" cy="594360"/>
          </a:xfrm>
          <a:prstGeom prst="rect">
            <a:avLst/>
          </a:prstGeom>
          <a:noFill/>
          <a:ln/>
        </p:spPr>
        <p:txBody>
          <a:bodyPr wrap="square" lIns="0" tIns="0" rIns="0" bIns="0" rtlCol="0" anchor="ctr"/>
          <a:lstStyle/>
          <a:p>
            <a:pPr indent="0" marL="0">
              <a:lnSpc>
                <a:spcPct val="120000"/>
              </a:lnSpc>
              <a:buNone/>
            </a:pPr>
            <a:r>
              <a:rPr lang="en-US" sz="1300" b="1" dirty="0">
                <a:solidFill>
                  <a:srgbClr val="FFFFFF"/>
                </a:solidFill>
                <a:latin typeface="Cambria" pitchFamily="34" charset="0"/>
                <a:ea typeface="Cambria" pitchFamily="34" charset="-122"/>
                <a:cs typeface="Cambria" pitchFamily="34" charset="-120"/>
              </a:rPr>
              <a:t>Partner Network — Germany</a:t>
            </a:r>
            <a:endParaRPr lang="en-US" sz="1300" dirty="0"/>
          </a:p>
        </p:txBody>
      </p:sp>
      <p:sp>
        <p:nvSpPr>
          <p:cNvPr id="23" name="Text 21"/>
          <p:cNvSpPr/>
          <p:nvPr/>
        </p:nvSpPr>
        <p:spPr>
          <a:xfrm>
            <a:off x="3337560" y="3291840"/>
            <a:ext cx="2331720" cy="274320"/>
          </a:xfrm>
          <a:prstGeom prst="rect">
            <a:avLst/>
          </a:prstGeom>
          <a:noFill/>
          <a:ln/>
        </p:spPr>
        <p:txBody>
          <a:bodyPr wrap="square" lIns="0" tIns="0" rIns="0" bIns="0" rtlCol="0" anchor="ctr"/>
          <a:lstStyle/>
          <a:p>
            <a:pPr indent="0" marL="0">
              <a:buNone/>
            </a:pPr>
            <a:r>
              <a:rPr lang="en-US" sz="1000" dirty="0">
                <a:solidFill>
                  <a:srgbClr val="8E97AD"/>
                </a:solidFill>
                <a:latin typeface="Calibri" pitchFamily="34" charset="0"/>
                <a:ea typeface="Calibri" pitchFamily="34" charset="-122"/>
                <a:cs typeface="Calibri" pitchFamily="34" charset="-120"/>
              </a:rPr>
              <a:t>Growing partner network</a:t>
            </a:r>
            <a:endParaRPr lang="en-US" sz="1000" dirty="0"/>
          </a:p>
        </p:txBody>
      </p:sp>
      <p:sp>
        <p:nvSpPr>
          <p:cNvPr id="24" name="Text 22"/>
          <p:cNvSpPr/>
          <p:nvPr/>
        </p:nvSpPr>
        <p:spPr>
          <a:xfrm>
            <a:off x="3337560" y="3566160"/>
            <a:ext cx="2331720" cy="201168"/>
          </a:xfrm>
          <a:prstGeom prst="rect">
            <a:avLst/>
          </a:prstGeom>
          <a:noFill/>
          <a:ln/>
        </p:spPr>
        <p:txBody>
          <a:bodyPr wrap="square" lIns="0" tIns="0" rIns="0" bIns="0" rtlCol="0" anchor="ctr"/>
          <a:lstStyle/>
          <a:p>
            <a:pPr indent="0" marL="0">
              <a:buNone/>
            </a:pPr>
            <a:r>
              <a:rPr lang="en-US" sz="900" dirty="0">
                <a:solidFill>
                  <a:srgbClr val="F4A31B"/>
                </a:solidFill>
                <a:latin typeface="Calibri" pitchFamily="34" charset="0"/>
                <a:ea typeface="Calibri" pitchFamily="34" charset="-122"/>
                <a:cs typeface="Calibri" pitchFamily="34" charset="-120"/>
              </a:rPr>
              <a:t>Germany</a:t>
            </a:r>
            <a:endParaRPr lang="en-US" sz="900" dirty="0"/>
          </a:p>
        </p:txBody>
      </p:sp>
      <p:sp>
        <p:nvSpPr>
          <p:cNvPr id="25" name="Shape 23"/>
          <p:cNvSpPr/>
          <p:nvPr/>
        </p:nvSpPr>
        <p:spPr>
          <a:xfrm>
            <a:off x="6035040" y="2514600"/>
            <a:ext cx="2606040" cy="1325880"/>
          </a:xfrm>
          <a:prstGeom prst="roundedRect">
            <a:avLst>
              <a:gd name="adj" fmla="val 6897"/>
            </a:avLst>
          </a:prstGeom>
          <a:solidFill>
            <a:srgbClr val="028090"/>
          </a:solidFill>
          <a:ln w="12700">
            <a:solidFill>
              <a:srgbClr val="02A896"/>
            </a:solidFill>
            <a:prstDash val="solid"/>
          </a:ln>
        </p:spPr>
      </p:sp>
      <p:sp>
        <p:nvSpPr>
          <p:cNvPr id="26" name="Text 24"/>
          <p:cNvSpPr/>
          <p:nvPr/>
        </p:nvSpPr>
        <p:spPr>
          <a:xfrm>
            <a:off x="6172200" y="2651760"/>
            <a:ext cx="2331720" cy="594360"/>
          </a:xfrm>
          <a:prstGeom prst="rect">
            <a:avLst/>
          </a:prstGeom>
          <a:noFill/>
          <a:ln/>
        </p:spPr>
        <p:txBody>
          <a:bodyPr wrap="square" lIns="0" tIns="0" rIns="0" bIns="0" rtlCol="0" anchor="ctr"/>
          <a:lstStyle/>
          <a:p>
            <a:pPr indent="0" marL="0">
              <a:lnSpc>
                <a:spcPct val="120000"/>
              </a:lnSpc>
              <a:buNone/>
            </a:pPr>
            <a:r>
              <a:rPr lang="en-US" sz="1300" b="1" dirty="0">
                <a:solidFill>
                  <a:srgbClr val="FFFFFF"/>
                </a:solidFill>
                <a:latin typeface="Cambria" pitchFamily="34" charset="0"/>
                <a:ea typeface="Cambria" pitchFamily="34" charset="-122"/>
                <a:cs typeface="Cambria" pitchFamily="34" charset="-120"/>
              </a:rPr>
              <a:t>Your school</a:t>
            </a:r>
            <a:endParaRPr lang="en-US" sz="1300" dirty="0"/>
          </a:p>
        </p:txBody>
      </p:sp>
      <p:sp>
        <p:nvSpPr>
          <p:cNvPr id="27" name="Text 25"/>
          <p:cNvSpPr/>
          <p:nvPr/>
        </p:nvSpPr>
        <p:spPr>
          <a:xfrm>
            <a:off x="6172200" y="3291840"/>
            <a:ext cx="2331720" cy="274320"/>
          </a:xfrm>
          <a:prstGeom prst="rect">
            <a:avLst/>
          </a:prstGeom>
          <a:noFill/>
          <a:ln/>
        </p:spPr>
        <p:txBody>
          <a:bodyPr wrap="square" lIns="0" tIns="0" rIns="0" bIns="0" rtlCol="0" anchor="ctr"/>
          <a:lstStyle/>
          <a:p>
            <a:pPr indent="0" marL="0">
              <a:buNone/>
            </a:pPr>
            <a:r>
              <a:rPr lang="en-US" sz="1000" dirty="0">
                <a:solidFill>
                  <a:srgbClr val="CFFBF5"/>
                </a:solidFill>
                <a:latin typeface="Calibri" pitchFamily="34" charset="0"/>
                <a:ea typeface="Calibri" pitchFamily="34" charset="-122"/>
                <a:cs typeface="Calibri" pitchFamily="34" charset="-120"/>
              </a:rPr>
              <a:t>Next partner</a:t>
            </a:r>
            <a:endParaRPr lang="en-US" sz="1000" dirty="0"/>
          </a:p>
        </p:txBody>
      </p:sp>
      <p:sp>
        <p:nvSpPr>
          <p:cNvPr id="28" name="Text 26"/>
          <p:cNvSpPr/>
          <p:nvPr/>
        </p:nvSpPr>
        <p:spPr>
          <a:xfrm>
            <a:off x="6172200" y="3566160"/>
            <a:ext cx="2331720" cy="201168"/>
          </a:xfrm>
          <a:prstGeom prst="rect">
            <a:avLst/>
          </a:prstGeom>
          <a:noFill/>
          <a:ln/>
        </p:spPr>
        <p:txBody>
          <a:bodyPr wrap="square" lIns="0" tIns="0" rIns="0" bIns="0" rtlCol="0" anchor="ctr"/>
          <a:lstStyle/>
          <a:p>
            <a:pPr indent="0" marL="0">
              <a:buNone/>
            </a:pPr>
            <a:r>
              <a:rPr lang="en-US" sz="900" dirty="0">
                <a:solidFill>
                  <a:srgbClr val="CFFBF5"/>
                </a:solidFill>
                <a:latin typeface="Calibri" pitchFamily="34" charset="0"/>
                <a:ea typeface="Calibri" pitchFamily="34" charset="-122"/>
                <a:cs typeface="Calibri" pitchFamily="34" charset="-120"/>
              </a:rPr>
              <a:t>— </a:t>
            </a:r>
            <a:endParaRPr lang="en-US" sz="900" dirty="0"/>
          </a:p>
        </p:txBody>
      </p:sp>
      <p:sp>
        <p:nvSpPr>
          <p:cNvPr id="29" name="Shape 27"/>
          <p:cNvSpPr/>
          <p:nvPr/>
        </p:nvSpPr>
        <p:spPr>
          <a:xfrm>
            <a:off x="0" y="4823460"/>
            <a:ext cx="9144000" cy="320040"/>
          </a:xfrm>
          <a:prstGeom prst="rect">
            <a:avLst/>
          </a:prstGeom>
          <a:solidFill>
            <a:srgbClr val="141F45"/>
          </a:solidFill>
          <a:ln w="12700">
            <a:solidFill>
              <a:srgbClr val="141F45"/>
            </a:solidFill>
            <a:prstDash val="solid"/>
          </a:ln>
        </p:spPr>
      </p:sp>
      <p:sp>
        <p:nvSpPr>
          <p:cNvPr id="30" name="Text 28"/>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31" name="Text 29"/>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32" name="Text 30"/>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13 / 18</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What students say.</a:t>
            </a:r>
            <a:endParaRPr lang="en-US" sz="2600" dirty="0"/>
          </a:p>
        </p:txBody>
      </p:sp>
      <p:sp>
        <p:nvSpPr>
          <p:cNvPr id="4" name="Shape 2"/>
          <p:cNvSpPr/>
          <p:nvPr/>
        </p:nvSpPr>
        <p:spPr>
          <a:xfrm>
            <a:off x="365760" y="822960"/>
            <a:ext cx="4069080" cy="1691640"/>
          </a:xfrm>
          <a:prstGeom prst="roundedRect">
            <a:avLst>
              <a:gd name="adj" fmla="val 5405"/>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pic>
        <p:nvPicPr>
          <p:cNvPr id="5" name="Image 0" descr="preencoded.png">    </p:cNvPr>
          <p:cNvPicPr>
            <a:picLocks noChangeAspect="1"/>
          </p:cNvPicPr>
          <p:nvPr/>
        </p:nvPicPr>
        <p:blipFill>
          <a:blip r:embed="rId1"/>
          <a:stretch>
            <a:fillRect/>
          </a:stretch>
        </p:blipFill>
        <p:spPr>
          <a:xfrm>
            <a:off x="548640" y="987552"/>
            <a:ext cx="256032" cy="256032"/>
          </a:xfrm>
          <a:prstGeom prst="rect">
            <a:avLst/>
          </a:prstGeom>
        </p:spPr>
      </p:pic>
      <p:sp>
        <p:nvSpPr>
          <p:cNvPr id="6" name="Text 3"/>
          <p:cNvSpPr/>
          <p:nvPr/>
        </p:nvSpPr>
        <p:spPr>
          <a:xfrm>
            <a:off x="530352" y="1298448"/>
            <a:ext cx="3730752" cy="868680"/>
          </a:xfrm>
          <a:prstGeom prst="rect">
            <a:avLst/>
          </a:prstGeom>
          <a:noFill/>
          <a:ln/>
        </p:spPr>
        <p:txBody>
          <a:bodyPr wrap="square" lIns="0" tIns="0" rIns="0" bIns="0" rtlCol="0" anchor="ctr"/>
          <a:lstStyle/>
          <a:p>
            <a:pPr indent="0" marL="0">
              <a:lnSpc>
                <a:spcPct val="140000"/>
              </a:lnSpc>
              <a:buNone/>
            </a:pPr>
            <a:r>
              <a:rPr lang="en-US" sz="1100" i="1" dirty="0">
                <a:solidFill>
                  <a:srgbClr val="334455"/>
                </a:solidFill>
                <a:latin typeface="Calibri" pitchFamily="34" charset="0"/>
                <a:ea typeface="Calibri" pitchFamily="34" charset="-122"/>
                <a:cs typeface="Calibri" pitchFamily="34" charset="-120"/>
              </a:rPr>
              <a:t>I'd heard all the 'don't drink' stuff before. This was the first time someone explained the actual science. It changed how I thought about it.</a:t>
            </a:r>
            <a:endParaRPr lang="en-US" sz="1100" dirty="0"/>
          </a:p>
        </p:txBody>
      </p:sp>
      <p:sp>
        <p:nvSpPr>
          <p:cNvPr id="7" name="Text 4"/>
          <p:cNvSpPr/>
          <p:nvPr/>
        </p:nvSpPr>
        <p:spPr>
          <a:xfrm>
            <a:off x="530352" y="2176272"/>
            <a:ext cx="3730752" cy="201168"/>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 Ivalyo, 17</a:t>
            </a:r>
            <a:endParaRPr lang="en-US" sz="1000" dirty="0"/>
          </a:p>
        </p:txBody>
      </p:sp>
      <p:sp>
        <p:nvSpPr>
          <p:cNvPr id="8" name="Text 5"/>
          <p:cNvSpPr/>
          <p:nvPr/>
        </p:nvSpPr>
        <p:spPr>
          <a:xfrm>
            <a:off x="530352" y="2331720"/>
            <a:ext cx="3730752" cy="164592"/>
          </a:xfrm>
          <a:prstGeom prst="rect">
            <a:avLst/>
          </a:prstGeom>
          <a:noFill/>
          <a:ln/>
        </p:spPr>
        <p:txBody>
          <a:bodyPr wrap="square" lIns="0" tIns="0" rIns="0" bIns="0" rtlCol="0" anchor="ctr"/>
          <a:lstStyle/>
          <a:p>
            <a:pPr indent="0" marL="0">
              <a:buNone/>
            </a:pPr>
            <a:r>
              <a:rPr lang="en-US" sz="900" dirty="0">
                <a:solidFill>
                  <a:srgbClr val="8E97AD"/>
                </a:solidFill>
                <a:latin typeface="Calibri" pitchFamily="34" charset="0"/>
                <a:ea typeface="Calibri" pitchFamily="34" charset="-122"/>
                <a:cs typeface="Calibri" pitchFamily="34" charset="-120"/>
              </a:rPr>
              <a:t>Partner school, Bulgaria</a:t>
            </a:r>
            <a:endParaRPr lang="en-US" sz="900" dirty="0"/>
          </a:p>
        </p:txBody>
      </p:sp>
      <p:sp>
        <p:nvSpPr>
          <p:cNvPr id="9" name="Shape 6"/>
          <p:cNvSpPr/>
          <p:nvPr/>
        </p:nvSpPr>
        <p:spPr>
          <a:xfrm>
            <a:off x="4754880" y="822960"/>
            <a:ext cx="4069080" cy="1691640"/>
          </a:xfrm>
          <a:prstGeom prst="roundedRect">
            <a:avLst>
              <a:gd name="adj" fmla="val 5405"/>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pic>
        <p:nvPicPr>
          <p:cNvPr id="10" name="Image 1" descr="preencoded.png">    </p:cNvPr>
          <p:cNvPicPr>
            <a:picLocks noChangeAspect="1"/>
          </p:cNvPicPr>
          <p:nvPr/>
        </p:nvPicPr>
        <p:blipFill>
          <a:blip r:embed="rId2"/>
          <a:stretch>
            <a:fillRect/>
          </a:stretch>
        </p:blipFill>
        <p:spPr>
          <a:xfrm>
            <a:off x="4937760" y="987552"/>
            <a:ext cx="256032" cy="256032"/>
          </a:xfrm>
          <a:prstGeom prst="rect">
            <a:avLst/>
          </a:prstGeom>
        </p:spPr>
      </p:pic>
      <p:sp>
        <p:nvSpPr>
          <p:cNvPr id="11" name="Text 7"/>
          <p:cNvSpPr/>
          <p:nvPr/>
        </p:nvSpPr>
        <p:spPr>
          <a:xfrm>
            <a:off x="4919472" y="1298448"/>
            <a:ext cx="3730752" cy="868680"/>
          </a:xfrm>
          <a:prstGeom prst="rect">
            <a:avLst/>
          </a:prstGeom>
          <a:noFill/>
          <a:ln/>
        </p:spPr>
        <p:txBody>
          <a:bodyPr wrap="square" lIns="0" tIns="0" rIns="0" bIns="0" rtlCol="0" anchor="ctr"/>
          <a:lstStyle/>
          <a:p>
            <a:pPr indent="0" marL="0">
              <a:lnSpc>
                <a:spcPct val="140000"/>
              </a:lnSpc>
              <a:buNone/>
            </a:pPr>
            <a:r>
              <a:rPr lang="en-US" sz="1100" i="1" dirty="0">
                <a:solidFill>
                  <a:srgbClr val="334455"/>
                </a:solidFill>
                <a:latin typeface="Calibri" pitchFamily="34" charset="0"/>
                <a:ea typeface="Calibri" pitchFamily="34" charset="-122"/>
                <a:cs typeface="Calibri" pitchFamily="34" charset="-120"/>
              </a:rPr>
              <a:t>The peer presentation made it feel real. Not a lesson. A conversation. I actually listened.</a:t>
            </a:r>
            <a:endParaRPr lang="en-US" sz="1100" dirty="0"/>
          </a:p>
        </p:txBody>
      </p:sp>
      <p:sp>
        <p:nvSpPr>
          <p:cNvPr id="12" name="Text 8"/>
          <p:cNvSpPr/>
          <p:nvPr/>
        </p:nvSpPr>
        <p:spPr>
          <a:xfrm>
            <a:off x="4919472" y="2176272"/>
            <a:ext cx="3730752" cy="201168"/>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 Salome, 16</a:t>
            </a:r>
            <a:endParaRPr lang="en-US" sz="1000" dirty="0"/>
          </a:p>
        </p:txBody>
      </p:sp>
      <p:sp>
        <p:nvSpPr>
          <p:cNvPr id="13" name="Text 9"/>
          <p:cNvSpPr/>
          <p:nvPr/>
        </p:nvSpPr>
        <p:spPr>
          <a:xfrm>
            <a:off x="4919472" y="2331720"/>
            <a:ext cx="3730752" cy="164592"/>
          </a:xfrm>
          <a:prstGeom prst="rect">
            <a:avLst/>
          </a:prstGeom>
          <a:noFill/>
          <a:ln/>
        </p:spPr>
        <p:txBody>
          <a:bodyPr wrap="square" lIns="0" tIns="0" rIns="0" bIns="0" rtlCol="0" anchor="ctr"/>
          <a:lstStyle/>
          <a:p>
            <a:pPr indent="0" marL="0">
              <a:buNone/>
            </a:pPr>
            <a:r>
              <a:rPr lang="en-US" sz="900" dirty="0">
                <a:solidFill>
                  <a:srgbClr val="8E97AD"/>
                </a:solidFill>
                <a:latin typeface="Calibri" pitchFamily="34" charset="0"/>
                <a:ea typeface="Calibri" pitchFamily="34" charset="-122"/>
                <a:cs typeface="Calibri" pitchFamily="34" charset="-120"/>
              </a:rPr>
              <a:t>Partner school, Spain</a:t>
            </a:r>
            <a:endParaRPr lang="en-US" sz="900" dirty="0"/>
          </a:p>
        </p:txBody>
      </p:sp>
      <p:sp>
        <p:nvSpPr>
          <p:cNvPr id="14" name="Shape 10"/>
          <p:cNvSpPr/>
          <p:nvPr/>
        </p:nvSpPr>
        <p:spPr>
          <a:xfrm>
            <a:off x="365760" y="2697480"/>
            <a:ext cx="4069080" cy="1691640"/>
          </a:xfrm>
          <a:prstGeom prst="roundedRect">
            <a:avLst>
              <a:gd name="adj" fmla="val 5405"/>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pic>
        <p:nvPicPr>
          <p:cNvPr id="15" name="Image 2" descr="preencoded.png">    </p:cNvPr>
          <p:cNvPicPr>
            <a:picLocks noChangeAspect="1"/>
          </p:cNvPicPr>
          <p:nvPr/>
        </p:nvPicPr>
        <p:blipFill>
          <a:blip r:embed="rId3"/>
          <a:stretch>
            <a:fillRect/>
          </a:stretch>
        </p:blipFill>
        <p:spPr>
          <a:xfrm>
            <a:off x="548640" y="2862072"/>
            <a:ext cx="256032" cy="256032"/>
          </a:xfrm>
          <a:prstGeom prst="rect">
            <a:avLst/>
          </a:prstGeom>
        </p:spPr>
      </p:pic>
      <p:sp>
        <p:nvSpPr>
          <p:cNvPr id="16" name="Text 11"/>
          <p:cNvSpPr/>
          <p:nvPr/>
        </p:nvSpPr>
        <p:spPr>
          <a:xfrm>
            <a:off x="530352" y="3172968"/>
            <a:ext cx="3730752" cy="868680"/>
          </a:xfrm>
          <a:prstGeom prst="rect">
            <a:avLst/>
          </a:prstGeom>
          <a:noFill/>
          <a:ln/>
        </p:spPr>
        <p:txBody>
          <a:bodyPr wrap="square" lIns="0" tIns="0" rIns="0" bIns="0" rtlCol="0" anchor="ctr"/>
          <a:lstStyle/>
          <a:p>
            <a:pPr indent="0" marL="0">
              <a:lnSpc>
                <a:spcPct val="140000"/>
              </a:lnSpc>
              <a:buNone/>
            </a:pPr>
            <a:r>
              <a:rPr lang="en-US" sz="1100" i="1" dirty="0">
                <a:solidFill>
                  <a:srgbClr val="334455"/>
                </a:solidFill>
                <a:latin typeface="Calibri" pitchFamily="34" charset="0"/>
                <a:ea typeface="Calibri" pitchFamily="34" charset="-122"/>
                <a:cs typeface="Calibri" pitchFamily="34" charset="-120"/>
              </a:rPr>
              <a:t>It wasn't preachy. He just showed us the evidence and let us decide. That made all the difference.</a:t>
            </a:r>
            <a:endParaRPr lang="en-US" sz="1100" dirty="0"/>
          </a:p>
        </p:txBody>
      </p:sp>
      <p:sp>
        <p:nvSpPr>
          <p:cNvPr id="17" name="Text 12"/>
          <p:cNvSpPr/>
          <p:nvPr/>
        </p:nvSpPr>
        <p:spPr>
          <a:xfrm>
            <a:off x="530352" y="4050792"/>
            <a:ext cx="3730752" cy="201168"/>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 Marta, 15</a:t>
            </a:r>
            <a:endParaRPr lang="en-US" sz="1000" dirty="0"/>
          </a:p>
        </p:txBody>
      </p:sp>
      <p:sp>
        <p:nvSpPr>
          <p:cNvPr id="18" name="Text 13"/>
          <p:cNvSpPr/>
          <p:nvPr/>
        </p:nvSpPr>
        <p:spPr>
          <a:xfrm>
            <a:off x="530352" y="4206240"/>
            <a:ext cx="3730752" cy="164592"/>
          </a:xfrm>
          <a:prstGeom prst="rect">
            <a:avLst/>
          </a:prstGeom>
          <a:noFill/>
          <a:ln/>
        </p:spPr>
        <p:txBody>
          <a:bodyPr wrap="square" lIns="0" tIns="0" rIns="0" bIns="0" rtlCol="0" anchor="ctr"/>
          <a:lstStyle/>
          <a:p>
            <a:pPr indent="0" marL="0">
              <a:buNone/>
            </a:pPr>
            <a:r>
              <a:rPr lang="en-US" sz="900" dirty="0">
                <a:solidFill>
                  <a:srgbClr val="8E97AD"/>
                </a:solidFill>
                <a:latin typeface="Calibri" pitchFamily="34" charset="0"/>
                <a:ea typeface="Calibri" pitchFamily="34" charset="-122"/>
                <a:cs typeface="Calibri" pitchFamily="34" charset="-120"/>
              </a:rPr>
              <a:t>Partner school, Spain</a:t>
            </a:r>
            <a:endParaRPr lang="en-US" sz="900" dirty="0"/>
          </a:p>
        </p:txBody>
      </p:sp>
      <p:sp>
        <p:nvSpPr>
          <p:cNvPr id="19" name="Shape 14"/>
          <p:cNvSpPr/>
          <p:nvPr/>
        </p:nvSpPr>
        <p:spPr>
          <a:xfrm>
            <a:off x="4754880" y="2697480"/>
            <a:ext cx="4069080" cy="1691640"/>
          </a:xfrm>
          <a:prstGeom prst="roundedRect">
            <a:avLst>
              <a:gd name="adj" fmla="val 5405"/>
            </a:avLst>
          </a:prstGeom>
          <a:solidFill>
            <a:srgbClr val="FFFFFF"/>
          </a:solidFill>
          <a:ln w="12700">
            <a:solidFill>
              <a:srgbClr val="C8D8EC"/>
            </a:solidFill>
            <a:prstDash val="solid"/>
          </a:ln>
          <a:effectLst>
            <a:outerShdw sx="100000" sy="100000" kx="0" ky="0" algn="bl" rotWithShape="0" blurRad="101600" dist="38100" dir="2700000">
              <a:srgbClr val="000000">
                <a:alpha val="12000"/>
              </a:srgbClr>
            </a:outerShdw>
          </a:effectLst>
        </p:spPr>
      </p:sp>
      <p:pic>
        <p:nvPicPr>
          <p:cNvPr id="20" name="Image 3" descr="preencoded.png">    </p:cNvPr>
          <p:cNvPicPr>
            <a:picLocks noChangeAspect="1"/>
          </p:cNvPicPr>
          <p:nvPr/>
        </p:nvPicPr>
        <p:blipFill>
          <a:blip r:embed="rId4"/>
          <a:stretch>
            <a:fillRect/>
          </a:stretch>
        </p:blipFill>
        <p:spPr>
          <a:xfrm>
            <a:off x="4937760" y="2862072"/>
            <a:ext cx="256032" cy="256032"/>
          </a:xfrm>
          <a:prstGeom prst="rect">
            <a:avLst/>
          </a:prstGeom>
        </p:spPr>
      </p:pic>
      <p:sp>
        <p:nvSpPr>
          <p:cNvPr id="21" name="Text 15"/>
          <p:cNvSpPr/>
          <p:nvPr/>
        </p:nvSpPr>
        <p:spPr>
          <a:xfrm>
            <a:off x="4919472" y="3172968"/>
            <a:ext cx="3730752" cy="868680"/>
          </a:xfrm>
          <a:prstGeom prst="rect">
            <a:avLst/>
          </a:prstGeom>
          <a:noFill/>
          <a:ln/>
        </p:spPr>
        <p:txBody>
          <a:bodyPr wrap="square" lIns="0" tIns="0" rIns="0" bIns="0" rtlCol="0" anchor="ctr"/>
          <a:lstStyle/>
          <a:p>
            <a:pPr indent="0" marL="0">
              <a:lnSpc>
                <a:spcPct val="140000"/>
              </a:lnSpc>
              <a:buNone/>
            </a:pPr>
            <a:r>
              <a:rPr lang="en-US" sz="1100" i="1" dirty="0">
                <a:solidFill>
                  <a:srgbClr val="334455"/>
                </a:solidFill>
                <a:latin typeface="Calibri" pitchFamily="34" charset="0"/>
                <a:ea typeface="Calibri" pitchFamily="34" charset="-122"/>
                <a:cs typeface="Calibri" pitchFamily="34" charset="-120"/>
              </a:rPr>
              <a:t>I shared the discussion cards with my football team the week after. We talked about stuff we never normally talk about.</a:t>
            </a:r>
            <a:endParaRPr lang="en-US" sz="1100" dirty="0"/>
          </a:p>
        </p:txBody>
      </p:sp>
      <p:sp>
        <p:nvSpPr>
          <p:cNvPr id="22" name="Text 16"/>
          <p:cNvSpPr/>
          <p:nvPr/>
        </p:nvSpPr>
        <p:spPr>
          <a:xfrm>
            <a:off x="4919472" y="4050792"/>
            <a:ext cx="3730752" cy="201168"/>
          </a:xfrm>
          <a:prstGeom prst="rect">
            <a:avLst/>
          </a:prstGeom>
          <a:noFill/>
          <a:ln/>
        </p:spPr>
        <p:txBody>
          <a:bodyPr wrap="square" lIns="0" tIns="0" rIns="0" bIns="0" rtlCol="0" anchor="ctr"/>
          <a:lstStyle/>
          <a:p>
            <a:pPr indent="0" marL="0">
              <a:buNone/>
            </a:pPr>
            <a:r>
              <a:rPr lang="en-US" sz="1000" b="1" dirty="0">
                <a:solidFill>
                  <a:srgbClr val="028090"/>
                </a:solidFill>
                <a:latin typeface="Calibri" pitchFamily="34" charset="0"/>
                <a:ea typeface="Calibri" pitchFamily="34" charset="-122"/>
                <a:cs typeface="Calibri" pitchFamily="34" charset="-120"/>
              </a:rPr>
              <a:t>— Student, 17</a:t>
            </a:r>
            <a:endParaRPr lang="en-US" sz="1000" dirty="0"/>
          </a:p>
        </p:txBody>
      </p:sp>
      <p:sp>
        <p:nvSpPr>
          <p:cNvPr id="23" name="Text 17"/>
          <p:cNvSpPr/>
          <p:nvPr/>
        </p:nvSpPr>
        <p:spPr>
          <a:xfrm>
            <a:off x="4919472" y="4206240"/>
            <a:ext cx="3730752" cy="164592"/>
          </a:xfrm>
          <a:prstGeom prst="rect">
            <a:avLst/>
          </a:prstGeom>
          <a:noFill/>
          <a:ln/>
        </p:spPr>
        <p:txBody>
          <a:bodyPr wrap="square" lIns="0" tIns="0" rIns="0" bIns="0" rtlCol="0" anchor="ctr"/>
          <a:lstStyle/>
          <a:p>
            <a:pPr indent="0" marL="0">
              <a:buNone/>
            </a:pPr>
            <a:r>
              <a:rPr lang="en-US" sz="900" dirty="0">
                <a:solidFill>
                  <a:srgbClr val="8E97AD"/>
                </a:solidFill>
                <a:latin typeface="Calibri" pitchFamily="34" charset="0"/>
                <a:ea typeface="Calibri" pitchFamily="34" charset="-122"/>
                <a:cs typeface="Calibri" pitchFamily="34" charset="-120"/>
              </a:rPr>
              <a:t>Sports partner, Germany</a:t>
            </a:r>
            <a:endParaRPr lang="en-US" sz="900" dirty="0"/>
          </a:p>
        </p:txBody>
      </p:sp>
      <p:sp>
        <p:nvSpPr>
          <p:cNvPr id="24" name="Shape 18"/>
          <p:cNvSpPr/>
          <p:nvPr/>
        </p:nvSpPr>
        <p:spPr>
          <a:xfrm>
            <a:off x="0" y="4823460"/>
            <a:ext cx="9144000" cy="320040"/>
          </a:xfrm>
          <a:prstGeom prst="rect">
            <a:avLst/>
          </a:prstGeom>
          <a:solidFill>
            <a:srgbClr val="141F45"/>
          </a:solidFill>
          <a:ln w="12700">
            <a:solidFill>
              <a:srgbClr val="141F45"/>
            </a:solidFill>
            <a:prstDash val="solid"/>
          </a:ln>
        </p:spPr>
      </p:sp>
      <p:sp>
        <p:nvSpPr>
          <p:cNvPr id="25" name="Text 19"/>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6" name="Text 20"/>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7" name="Text 21"/>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14 / 18</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A896"/>
          </a:solidFill>
          <a:ln w="12700">
            <a:solidFill>
              <a:srgbClr val="02A896"/>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Frequently asked questions.</a:t>
            </a:r>
            <a:endParaRPr lang="en-US" sz="2600" dirty="0"/>
          </a:p>
        </p:txBody>
      </p:sp>
      <p:sp>
        <p:nvSpPr>
          <p:cNvPr id="4" name="Shape 2"/>
          <p:cNvSpPr/>
          <p:nvPr/>
        </p:nvSpPr>
        <p:spPr>
          <a:xfrm>
            <a:off x="365760" y="822960"/>
            <a:ext cx="4069080" cy="1143000"/>
          </a:xfrm>
          <a:prstGeom prst="roundedRect">
            <a:avLst>
              <a:gd name="adj" fmla="val 6400"/>
            </a:avLst>
          </a:prstGeom>
          <a:solidFill>
            <a:srgbClr val="141F45"/>
          </a:solidFill>
          <a:ln w="12700">
            <a:solidFill>
              <a:srgbClr val="2A4070"/>
            </a:solidFill>
            <a:prstDash val="solid"/>
          </a:ln>
        </p:spPr>
      </p:sp>
      <p:sp>
        <p:nvSpPr>
          <p:cNvPr id="5" name="Text 3"/>
          <p:cNvSpPr/>
          <p:nvPr/>
        </p:nvSpPr>
        <p:spPr>
          <a:xfrm>
            <a:off x="530352" y="914400"/>
            <a:ext cx="3730752" cy="320040"/>
          </a:xfrm>
          <a:prstGeom prst="rect">
            <a:avLst/>
          </a:prstGeom>
          <a:noFill/>
          <a:ln/>
        </p:spPr>
        <p:txBody>
          <a:bodyPr wrap="square" lIns="0" tIns="0" rIns="0" bIns="0" rtlCol="0" anchor="ctr"/>
          <a:lstStyle/>
          <a:p>
            <a:pPr indent="0" marL="0">
              <a:buNone/>
            </a:pPr>
            <a:r>
              <a:rPr lang="en-US" sz="1200" b="1" dirty="0">
                <a:solidFill>
                  <a:srgbClr val="F4A31B"/>
                </a:solidFill>
                <a:latin typeface="Cambria" pitchFamily="34" charset="0"/>
                <a:ea typeface="Cambria" pitchFamily="34" charset="-122"/>
                <a:cs typeface="Cambria" pitchFamily="34" charset="-120"/>
              </a:rPr>
              <a:t>Q: Is there a cost?</a:t>
            </a:r>
            <a:endParaRPr lang="en-US" sz="1200" dirty="0"/>
          </a:p>
        </p:txBody>
      </p:sp>
      <p:sp>
        <p:nvSpPr>
          <p:cNvPr id="6" name="Text 4"/>
          <p:cNvSpPr/>
          <p:nvPr/>
        </p:nvSpPr>
        <p:spPr>
          <a:xfrm>
            <a:off x="530352" y="1261872"/>
            <a:ext cx="3730752" cy="621792"/>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No. SoberGenZ is completely free for schools. No fee, no invoice, no subscription.</a:t>
            </a:r>
            <a:endParaRPr lang="en-US" sz="1050" dirty="0"/>
          </a:p>
        </p:txBody>
      </p:sp>
      <p:sp>
        <p:nvSpPr>
          <p:cNvPr id="7" name="Shape 5"/>
          <p:cNvSpPr/>
          <p:nvPr/>
        </p:nvSpPr>
        <p:spPr>
          <a:xfrm>
            <a:off x="4754880" y="822960"/>
            <a:ext cx="4069080" cy="1143000"/>
          </a:xfrm>
          <a:prstGeom prst="roundedRect">
            <a:avLst>
              <a:gd name="adj" fmla="val 6400"/>
            </a:avLst>
          </a:prstGeom>
          <a:solidFill>
            <a:srgbClr val="141F45"/>
          </a:solidFill>
          <a:ln w="12700">
            <a:solidFill>
              <a:srgbClr val="2A4070"/>
            </a:solidFill>
            <a:prstDash val="solid"/>
          </a:ln>
        </p:spPr>
      </p:sp>
      <p:sp>
        <p:nvSpPr>
          <p:cNvPr id="8" name="Text 6"/>
          <p:cNvSpPr/>
          <p:nvPr/>
        </p:nvSpPr>
        <p:spPr>
          <a:xfrm>
            <a:off x="4919472" y="914400"/>
            <a:ext cx="3730752" cy="320040"/>
          </a:xfrm>
          <a:prstGeom prst="rect">
            <a:avLst/>
          </a:prstGeom>
          <a:noFill/>
          <a:ln/>
        </p:spPr>
        <p:txBody>
          <a:bodyPr wrap="square" lIns="0" tIns="0" rIns="0" bIns="0" rtlCol="0" anchor="ctr"/>
          <a:lstStyle/>
          <a:p>
            <a:pPr indent="0" marL="0">
              <a:buNone/>
            </a:pPr>
            <a:r>
              <a:rPr lang="en-US" sz="1200" b="1" dirty="0">
                <a:solidFill>
                  <a:srgbClr val="F4A31B"/>
                </a:solidFill>
                <a:latin typeface="Cambria" pitchFamily="34" charset="0"/>
                <a:ea typeface="Cambria" pitchFamily="34" charset="-122"/>
                <a:cs typeface="Cambria" pitchFamily="34" charset="-120"/>
              </a:rPr>
              <a:t>Q: What about safeguarding?</a:t>
            </a:r>
            <a:endParaRPr lang="en-US" sz="1200" dirty="0"/>
          </a:p>
        </p:txBody>
      </p:sp>
      <p:sp>
        <p:nvSpPr>
          <p:cNvPr id="9" name="Text 7"/>
          <p:cNvSpPr/>
          <p:nvPr/>
        </p:nvSpPr>
        <p:spPr>
          <a:xfrm>
            <a:off x="4919472" y="1261872"/>
            <a:ext cx="3730752" cy="621792"/>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The class teacher remains in the room throughout. The session has no medical or counselling component — it is peer education.</a:t>
            </a:r>
            <a:endParaRPr lang="en-US" sz="1050" dirty="0"/>
          </a:p>
        </p:txBody>
      </p:sp>
      <p:sp>
        <p:nvSpPr>
          <p:cNvPr id="10" name="Shape 8"/>
          <p:cNvSpPr/>
          <p:nvPr/>
        </p:nvSpPr>
        <p:spPr>
          <a:xfrm>
            <a:off x="365760" y="2084832"/>
            <a:ext cx="4069080" cy="1143000"/>
          </a:xfrm>
          <a:prstGeom prst="roundedRect">
            <a:avLst>
              <a:gd name="adj" fmla="val 6400"/>
            </a:avLst>
          </a:prstGeom>
          <a:solidFill>
            <a:srgbClr val="141F45"/>
          </a:solidFill>
          <a:ln w="12700">
            <a:solidFill>
              <a:srgbClr val="2A4070"/>
            </a:solidFill>
            <a:prstDash val="solid"/>
          </a:ln>
        </p:spPr>
      </p:sp>
      <p:sp>
        <p:nvSpPr>
          <p:cNvPr id="11" name="Text 9"/>
          <p:cNvSpPr/>
          <p:nvPr/>
        </p:nvSpPr>
        <p:spPr>
          <a:xfrm>
            <a:off x="530352" y="2176272"/>
            <a:ext cx="3730752" cy="320040"/>
          </a:xfrm>
          <a:prstGeom prst="rect">
            <a:avLst/>
          </a:prstGeom>
          <a:noFill/>
          <a:ln/>
        </p:spPr>
        <p:txBody>
          <a:bodyPr wrap="square" lIns="0" tIns="0" rIns="0" bIns="0" rtlCol="0" anchor="ctr"/>
          <a:lstStyle/>
          <a:p>
            <a:pPr indent="0" marL="0">
              <a:buNone/>
            </a:pPr>
            <a:r>
              <a:rPr lang="en-US" sz="1200" b="1" dirty="0">
                <a:solidFill>
                  <a:srgbClr val="F4A31B"/>
                </a:solidFill>
                <a:latin typeface="Cambria" pitchFamily="34" charset="0"/>
                <a:ea typeface="Cambria" pitchFamily="34" charset="-122"/>
                <a:cs typeface="Cambria" pitchFamily="34" charset="-120"/>
              </a:rPr>
              <a:t>Q: Is the content age-appropriate?</a:t>
            </a:r>
            <a:endParaRPr lang="en-US" sz="1200" dirty="0"/>
          </a:p>
        </p:txBody>
      </p:sp>
      <p:sp>
        <p:nvSpPr>
          <p:cNvPr id="12" name="Text 10"/>
          <p:cNvSpPr/>
          <p:nvPr/>
        </p:nvSpPr>
        <p:spPr>
          <a:xfrm>
            <a:off x="530352" y="2523744"/>
            <a:ext cx="3730752" cy="621792"/>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Yes. The programme is designed for ages 13–19. Content is reviewed and adjusted per year group on request.</a:t>
            </a:r>
            <a:endParaRPr lang="en-US" sz="1050" dirty="0"/>
          </a:p>
        </p:txBody>
      </p:sp>
      <p:sp>
        <p:nvSpPr>
          <p:cNvPr id="13" name="Shape 11"/>
          <p:cNvSpPr/>
          <p:nvPr/>
        </p:nvSpPr>
        <p:spPr>
          <a:xfrm>
            <a:off x="4754880" y="2084832"/>
            <a:ext cx="4069080" cy="1143000"/>
          </a:xfrm>
          <a:prstGeom prst="roundedRect">
            <a:avLst>
              <a:gd name="adj" fmla="val 6400"/>
            </a:avLst>
          </a:prstGeom>
          <a:solidFill>
            <a:srgbClr val="141F45"/>
          </a:solidFill>
          <a:ln w="12700">
            <a:solidFill>
              <a:srgbClr val="2A4070"/>
            </a:solidFill>
            <a:prstDash val="solid"/>
          </a:ln>
        </p:spPr>
      </p:sp>
      <p:sp>
        <p:nvSpPr>
          <p:cNvPr id="14" name="Text 12"/>
          <p:cNvSpPr/>
          <p:nvPr/>
        </p:nvSpPr>
        <p:spPr>
          <a:xfrm>
            <a:off x="4919472" y="2176272"/>
            <a:ext cx="3730752" cy="320040"/>
          </a:xfrm>
          <a:prstGeom prst="rect">
            <a:avLst/>
          </a:prstGeom>
          <a:noFill/>
          <a:ln/>
        </p:spPr>
        <p:txBody>
          <a:bodyPr wrap="square" lIns="0" tIns="0" rIns="0" bIns="0" rtlCol="0" anchor="ctr"/>
          <a:lstStyle/>
          <a:p>
            <a:pPr indent="0" marL="0">
              <a:buNone/>
            </a:pPr>
            <a:r>
              <a:rPr lang="en-US" sz="1200" b="1" dirty="0">
                <a:solidFill>
                  <a:srgbClr val="F4A31B"/>
                </a:solidFill>
                <a:latin typeface="Cambria" pitchFamily="34" charset="0"/>
                <a:ea typeface="Cambria" pitchFamily="34" charset="-122"/>
                <a:cs typeface="Cambria" pitchFamily="34" charset="-120"/>
              </a:rPr>
              <a:t>Q: Who is the presenter?</a:t>
            </a:r>
            <a:endParaRPr lang="en-US" sz="1200" dirty="0"/>
          </a:p>
        </p:txBody>
      </p:sp>
      <p:sp>
        <p:nvSpPr>
          <p:cNvPr id="15" name="Text 13"/>
          <p:cNvSpPr/>
          <p:nvPr/>
        </p:nvSpPr>
        <p:spPr>
          <a:xfrm>
            <a:off x="4919472" y="2523744"/>
            <a:ext cx="3730752" cy="621792"/>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A SoberGenZ-trained peer — a student. They are trained in the material and have delivered it to school audiences before.</a:t>
            </a:r>
            <a:endParaRPr lang="en-US" sz="1050" dirty="0"/>
          </a:p>
        </p:txBody>
      </p:sp>
      <p:sp>
        <p:nvSpPr>
          <p:cNvPr id="16" name="Shape 14"/>
          <p:cNvSpPr/>
          <p:nvPr/>
        </p:nvSpPr>
        <p:spPr>
          <a:xfrm>
            <a:off x="365760" y="3346704"/>
            <a:ext cx="4069080" cy="1143000"/>
          </a:xfrm>
          <a:prstGeom prst="roundedRect">
            <a:avLst>
              <a:gd name="adj" fmla="val 6400"/>
            </a:avLst>
          </a:prstGeom>
          <a:solidFill>
            <a:srgbClr val="141F45"/>
          </a:solidFill>
          <a:ln w="12700">
            <a:solidFill>
              <a:srgbClr val="2A4070"/>
            </a:solidFill>
            <a:prstDash val="solid"/>
          </a:ln>
        </p:spPr>
      </p:sp>
      <p:sp>
        <p:nvSpPr>
          <p:cNvPr id="17" name="Text 15"/>
          <p:cNvSpPr/>
          <p:nvPr/>
        </p:nvSpPr>
        <p:spPr>
          <a:xfrm>
            <a:off x="530352" y="3438144"/>
            <a:ext cx="3730752" cy="320040"/>
          </a:xfrm>
          <a:prstGeom prst="rect">
            <a:avLst/>
          </a:prstGeom>
          <a:noFill/>
          <a:ln/>
        </p:spPr>
        <p:txBody>
          <a:bodyPr wrap="square" lIns="0" tIns="0" rIns="0" bIns="0" rtlCol="0" anchor="ctr"/>
          <a:lstStyle/>
          <a:p>
            <a:pPr indent="0" marL="0">
              <a:buNone/>
            </a:pPr>
            <a:r>
              <a:rPr lang="en-US" sz="1200" b="1" dirty="0">
                <a:solidFill>
                  <a:srgbClr val="F4A31B"/>
                </a:solidFill>
                <a:latin typeface="Cambria" pitchFamily="34" charset="0"/>
                <a:ea typeface="Cambria" pitchFamily="34" charset="-122"/>
                <a:cs typeface="Cambria" pitchFamily="34" charset="-120"/>
              </a:rPr>
              <a:t>Q: Can we preview the content?</a:t>
            </a:r>
            <a:endParaRPr lang="en-US" sz="1200" dirty="0"/>
          </a:p>
        </p:txBody>
      </p:sp>
      <p:sp>
        <p:nvSpPr>
          <p:cNvPr id="18" name="Text 16"/>
          <p:cNvSpPr/>
          <p:nvPr/>
        </p:nvSpPr>
        <p:spPr>
          <a:xfrm>
            <a:off x="530352" y="3785616"/>
            <a:ext cx="3730752" cy="621792"/>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Yes, always. The full deck, discussion cards, and speaker notes are available to download before any commitment.</a:t>
            </a:r>
            <a:endParaRPr lang="en-US" sz="1050" dirty="0"/>
          </a:p>
        </p:txBody>
      </p:sp>
      <p:sp>
        <p:nvSpPr>
          <p:cNvPr id="19" name="Shape 17"/>
          <p:cNvSpPr/>
          <p:nvPr/>
        </p:nvSpPr>
        <p:spPr>
          <a:xfrm>
            <a:off x="4754880" y="3346704"/>
            <a:ext cx="4069080" cy="1143000"/>
          </a:xfrm>
          <a:prstGeom prst="roundedRect">
            <a:avLst>
              <a:gd name="adj" fmla="val 6400"/>
            </a:avLst>
          </a:prstGeom>
          <a:solidFill>
            <a:srgbClr val="141F45"/>
          </a:solidFill>
          <a:ln w="12700">
            <a:solidFill>
              <a:srgbClr val="2A4070"/>
            </a:solidFill>
            <a:prstDash val="solid"/>
          </a:ln>
        </p:spPr>
      </p:sp>
      <p:sp>
        <p:nvSpPr>
          <p:cNvPr id="20" name="Text 18"/>
          <p:cNvSpPr/>
          <p:nvPr/>
        </p:nvSpPr>
        <p:spPr>
          <a:xfrm>
            <a:off x="4919472" y="3438144"/>
            <a:ext cx="3730752" cy="320040"/>
          </a:xfrm>
          <a:prstGeom prst="rect">
            <a:avLst/>
          </a:prstGeom>
          <a:noFill/>
          <a:ln/>
        </p:spPr>
        <p:txBody>
          <a:bodyPr wrap="square" lIns="0" tIns="0" rIns="0" bIns="0" rtlCol="0" anchor="ctr"/>
          <a:lstStyle/>
          <a:p>
            <a:pPr indent="0" marL="0">
              <a:buNone/>
            </a:pPr>
            <a:r>
              <a:rPr lang="en-US" sz="1200" b="1" dirty="0">
                <a:solidFill>
                  <a:srgbClr val="F4A31B"/>
                </a:solidFill>
                <a:latin typeface="Cambria" pitchFamily="34" charset="0"/>
                <a:ea typeface="Cambria" pitchFamily="34" charset="-122"/>
                <a:cs typeface="Cambria" pitchFamily="34" charset="-120"/>
              </a:rPr>
              <a:t>Q: What if parents object?</a:t>
            </a:r>
            <a:endParaRPr lang="en-US" sz="1200" dirty="0"/>
          </a:p>
        </p:txBody>
      </p:sp>
      <p:sp>
        <p:nvSpPr>
          <p:cNvPr id="21" name="Text 19"/>
          <p:cNvSpPr/>
          <p:nvPr/>
        </p:nvSpPr>
        <p:spPr>
          <a:xfrm>
            <a:off x="4919472" y="3785616"/>
            <a:ext cx="3730752" cy="621792"/>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The Parent Guide preemptively addresses this. Share it with parents before the session. There has been no complaint from a parent at any partner school.</a:t>
            </a:r>
            <a:endParaRPr lang="en-US" sz="1050" dirty="0"/>
          </a:p>
        </p:txBody>
      </p:sp>
      <p:sp>
        <p:nvSpPr>
          <p:cNvPr id="22" name="Shape 20"/>
          <p:cNvSpPr/>
          <p:nvPr/>
        </p:nvSpPr>
        <p:spPr>
          <a:xfrm>
            <a:off x="0" y="4823460"/>
            <a:ext cx="9144000" cy="320040"/>
          </a:xfrm>
          <a:prstGeom prst="rect">
            <a:avLst/>
          </a:prstGeom>
          <a:solidFill>
            <a:srgbClr val="141F45"/>
          </a:solidFill>
          <a:ln w="12700">
            <a:solidFill>
              <a:srgbClr val="141F45"/>
            </a:solidFill>
            <a:prstDash val="solid"/>
          </a:ln>
        </p:spPr>
      </p:sp>
      <p:sp>
        <p:nvSpPr>
          <p:cNvPr id="23" name="Text 21"/>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4" name="Text 22"/>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5" name="Text 23"/>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15 / 18</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About the founder.</a:t>
            </a:r>
            <a:endParaRPr lang="en-US" sz="2600" dirty="0"/>
          </a:p>
        </p:txBody>
      </p:sp>
      <p:sp>
        <p:nvSpPr>
          <p:cNvPr id="4" name="Shape 2"/>
          <p:cNvSpPr/>
          <p:nvPr/>
        </p:nvSpPr>
        <p:spPr>
          <a:xfrm>
            <a:off x="411480" y="822960"/>
            <a:ext cx="2560320" cy="3749040"/>
          </a:xfrm>
          <a:prstGeom prst="roundedRect">
            <a:avLst>
              <a:gd name="adj" fmla="val 4286"/>
            </a:avLst>
          </a:prstGeom>
          <a:solidFill>
            <a:srgbClr val="D8E4F4"/>
          </a:solidFill>
          <a:ln w="12700">
            <a:solidFill>
              <a:srgbClr val="B0C4DE"/>
            </a:solidFill>
            <a:prstDash val="solid"/>
          </a:ln>
        </p:spPr>
      </p:sp>
      <p:sp>
        <p:nvSpPr>
          <p:cNvPr id="5" name="Text 3"/>
          <p:cNvSpPr/>
          <p:nvPr/>
        </p:nvSpPr>
        <p:spPr>
          <a:xfrm>
            <a:off x="411480" y="2103120"/>
            <a:ext cx="2560320" cy="731520"/>
          </a:xfrm>
          <a:prstGeom prst="rect">
            <a:avLst/>
          </a:prstGeom>
          <a:noFill/>
          <a:ln/>
        </p:spPr>
        <p:txBody>
          <a:bodyPr wrap="square" lIns="0" tIns="0" rIns="0" bIns="0" rtlCol="0" anchor="ctr"/>
          <a:lstStyle/>
          <a:p>
            <a:pPr algn="ctr" indent="0" marL="0">
              <a:buNone/>
            </a:pPr>
            <a:r>
              <a:rPr lang="en-US" sz="1200" i="1" dirty="0">
                <a:solidFill>
                  <a:srgbClr val="90A0B8"/>
                </a:solidFill>
                <a:latin typeface="Calibri" pitchFamily="34" charset="0"/>
                <a:ea typeface="Calibri" pitchFamily="34" charset="-122"/>
                <a:cs typeface="Calibri" pitchFamily="34" charset="-120"/>
              </a:rPr>
              <a:t>[ Photo of</a:t>
            </a:r>
            <a:endParaRPr lang="en-US" sz="1200" dirty="0"/>
          </a:p>
          <a:p>
            <a:pPr algn="ctr" indent="0" marL="0">
              <a:buNone/>
            </a:pPr>
            <a:r>
              <a:rPr lang="en-US" sz="1200" i="1" dirty="0">
                <a:solidFill>
                  <a:srgbClr val="90A0B8"/>
                </a:solidFill>
                <a:latin typeface="Calibri" pitchFamily="34" charset="0"/>
                <a:ea typeface="Calibri" pitchFamily="34" charset="-122"/>
                <a:cs typeface="Calibri" pitchFamily="34" charset="-120"/>
              </a:rPr>
              <a:t>Louis Stumpf ]</a:t>
            </a:r>
            <a:endParaRPr lang="en-US" sz="1200" dirty="0"/>
          </a:p>
        </p:txBody>
      </p:sp>
      <p:sp>
        <p:nvSpPr>
          <p:cNvPr id="6" name="Text 4"/>
          <p:cNvSpPr/>
          <p:nvPr/>
        </p:nvSpPr>
        <p:spPr>
          <a:xfrm>
            <a:off x="3246120" y="822960"/>
            <a:ext cx="5486400" cy="457200"/>
          </a:xfrm>
          <a:prstGeom prst="rect">
            <a:avLst/>
          </a:prstGeom>
          <a:noFill/>
          <a:ln/>
        </p:spPr>
        <p:txBody>
          <a:bodyPr wrap="square" lIns="0" tIns="0" rIns="0" bIns="0" rtlCol="0" anchor="ctr"/>
          <a:lstStyle/>
          <a:p>
            <a:pPr indent="0" marL="0">
              <a:buNone/>
            </a:pPr>
            <a:r>
              <a:rPr lang="en-US" sz="2400" b="1" dirty="0">
                <a:solidFill>
                  <a:srgbClr val="1C2E5E"/>
                </a:solidFill>
                <a:latin typeface="Cambria" pitchFamily="34" charset="0"/>
                <a:ea typeface="Cambria" pitchFamily="34" charset="-122"/>
                <a:cs typeface="Cambria" pitchFamily="34" charset="-120"/>
              </a:rPr>
              <a:t>Louis Stumpf</a:t>
            </a:r>
            <a:endParaRPr lang="en-US" sz="2400" dirty="0"/>
          </a:p>
        </p:txBody>
      </p:sp>
      <p:sp>
        <p:nvSpPr>
          <p:cNvPr id="7" name="Text 5"/>
          <p:cNvSpPr/>
          <p:nvPr/>
        </p:nvSpPr>
        <p:spPr>
          <a:xfrm>
            <a:off x="3246120" y="1298448"/>
            <a:ext cx="5486400" cy="274320"/>
          </a:xfrm>
          <a:prstGeom prst="rect">
            <a:avLst/>
          </a:prstGeom>
          <a:noFill/>
          <a:ln/>
        </p:spPr>
        <p:txBody>
          <a:bodyPr wrap="square" lIns="0" tIns="0" rIns="0" bIns="0" rtlCol="0" anchor="ctr"/>
          <a:lstStyle/>
          <a:p>
            <a:pPr indent="0" marL="0">
              <a:buNone/>
            </a:pPr>
            <a:r>
              <a:rPr lang="en-US" sz="1200" i="1" dirty="0">
                <a:solidFill>
                  <a:srgbClr val="028090"/>
                </a:solidFill>
                <a:latin typeface="Calibri" pitchFamily="34" charset="0"/>
                <a:ea typeface="Calibri" pitchFamily="34" charset="-122"/>
                <a:cs typeface="Calibri" pitchFamily="34" charset="-120"/>
              </a:rPr>
              <a:t>Founder, SoberGenZ  ·  Incoming Stanford University freshman</a:t>
            </a:r>
            <a:endParaRPr lang="en-US" sz="1200" dirty="0"/>
          </a:p>
        </p:txBody>
      </p:sp>
      <p:sp>
        <p:nvSpPr>
          <p:cNvPr id="8" name="Text 6"/>
          <p:cNvSpPr/>
          <p:nvPr/>
        </p:nvSpPr>
        <p:spPr>
          <a:xfrm>
            <a:off x="3246120" y="1664208"/>
            <a:ext cx="1097280" cy="640080"/>
          </a:xfrm>
          <a:prstGeom prst="rect">
            <a:avLst/>
          </a:prstGeom>
          <a:noFill/>
          <a:ln/>
        </p:spPr>
        <p:txBody>
          <a:bodyPr wrap="square" lIns="0" tIns="0" rIns="0" bIns="0" rtlCol="0" anchor="t"/>
          <a:lstStyle/>
          <a:p>
            <a:pPr indent="0" marL="0">
              <a:buNone/>
            </a:pPr>
            <a:r>
              <a:rPr lang="en-US" sz="1100" b="1" dirty="0">
                <a:solidFill>
                  <a:srgbClr val="028090"/>
                </a:solidFill>
                <a:latin typeface="Calibri" pitchFamily="34" charset="0"/>
                <a:ea typeface="Calibri" pitchFamily="34" charset="-122"/>
                <a:cs typeface="Calibri" pitchFamily="34" charset="-120"/>
              </a:rPr>
              <a:t>Origin  </a:t>
            </a:r>
            <a:endParaRPr lang="en-US" sz="1100" dirty="0"/>
          </a:p>
        </p:txBody>
      </p:sp>
      <p:sp>
        <p:nvSpPr>
          <p:cNvPr id="9" name="Text 7"/>
          <p:cNvSpPr/>
          <p:nvPr/>
        </p:nvSpPr>
        <p:spPr>
          <a:xfrm>
            <a:off x="4480560" y="1664208"/>
            <a:ext cx="4206240" cy="685800"/>
          </a:xfrm>
          <a:prstGeom prst="rect">
            <a:avLst/>
          </a:prstGeom>
          <a:noFill/>
          <a:ln/>
        </p:spPr>
        <p:txBody>
          <a:bodyPr wrap="square" lIns="0" tIns="0" rIns="0" bIns="0" rtlCol="0" anchor="t"/>
          <a:lstStyle/>
          <a:p>
            <a:pPr indent="0" marL="0">
              <a:lnSpc>
                <a:spcPct val="130000"/>
              </a:lnSpc>
              <a:buNone/>
            </a:pPr>
            <a:r>
              <a:rPr lang="en-US" sz="1050" dirty="0">
                <a:solidFill>
                  <a:srgbClr val="445060"/>
                </a:solidFill>
                <a:latin typeface="Calibri" pitchFamily="34" charset="0"/>
                <a:ea typeface="Calibri" pitchFamily="34" charset="-122"/>
                <a:cs typeface="Calibri" pitchFamily="34" charset="-120"/>
              </a:rPr>
              <a:t>Founded SoberGenZ after witnessing substance abuse quietly damage peers across Europe — the slow, invisible kind that steals potential.</a:t>
            </a:r>
            <a:endParaRPr lang="en-US" sz="1050" dirty="0"/>
          </a:p>
        </p:txBody>
      </p:sp>
      <p:sp>
        <p:nvSpPr>
          <p:cNvPr id="10" name="Text 8"/>
          <p:cNvSpPr/>
          <p:nvPr/>
        </p:nvSpPr>
        <p:spPr>
          <a:xfrm>
            <a:off x="3246120" y="2395728"/>
            <a:ext cx="1097280" cy="640080"/>
          </a:xfrm>
          <a:prstGeom prst="rect">
            <a:avLst/>
          </a:prstGeom>
          <a:noFill/>
          <a:ln/>
        </p:spPr>
        <p:txBody>
          <a:bodyPr wrap="square" lIns="0" tIns="0" rIns="0" bIns="0" rtlCol="0" anchor="t"/>
          <a:lstStyle/>
          <a:p>
            <a:pPr indent="0" marL="0">
              <a:buNone/>
            </a:pPr>
            <a:r>
              <a:rPr lang="en-US" sz="1100" b="1" dirty="0">
                <a:solidFill>
                  <a:srgbClr val="028090"/>
                </a:solidFill>
                <a:latin typeface="Calibri" pitchFamily="34" charset="0"/>
                <a:ea typeface="Calibri" pitchFamily="34" charset="-122"/>
                <a:cs typeface="Calibri" pitchFamily="34" charset="-120"/>
              </a:rPr>
              <a:t>Reach  </a:t>
            </a:r>
            <a:endParaRPr lang="en-US" sz="1100" dirty="0"/>
          </a:p>
        </p:txBody>
      </p:sp>
      <p:sp>
        <p:nvSpPr>
          <p:cNvPr id="11" name="Text 9"/>
          <p:cNvSpPr/>
          <p:nvPr/>
        </p:nvSpPr>
        <p:spPr>
          <a:xfrm>
            <a:off x="4480560" y="2395728"/>
            <a:ext cx="4206240" cy="685800"/>
          </a:xfrm>
          <a:prstGeom prst="rect">
            <a:avLst/>
          </a:prstGeom>
          <a:noFill/>
          <a:ln/>
        </p:spPr>
        <p:txBody>
          <a:bodyPr wrap="square" lIns="0" tIns="0" rIns="0" bIns="0" rtlCol="0" anchor="t"/>
          <a:lstStyle/>
          <a:p>
            <a:pPr indent="0" marL="0">
              <a:lnSpc>
                <a:spcPct val="130000"/>
              </a:lnSpc>
              <a:buNone/>
            </a:pPr>
            <a:r>
              <a:rPr lang="en-US" sz="1050" dirty="0">
                <a:solidFill>
                  <a:srgbClr val="445060"/>
                </a:solidFill>
                <a:latin typeface="Calibri" pitchFamily="34" charset="0"/>
                <a:ea typeface="Calibri" pitchFamily="34" charset="-122"/>
                <a:cs typeface="Calibri" pitchFamily="34" charset="-120"/>
              </a:rPr>
              <a:t>16,000+ teenagers reached. Partner schools in Spain, Bulgaria, Colombia and Germany — all before turning 18.</a:t>
            </a:r>
            <a:endParaRPr lang="en-US" sz="1050" dirty="0"/>
          </a:p>
        </p:txBody>
      </p:sp>
      <p:sp>
        <p:nvSpPr>
          <p:cNvPr id="12" name="Text 10"/>
          <p:cNvSpPr/>
          <p:nvPr/>
        </p:nvSpPr>
        <p:spPr>
          <a:xfrm>
            <a:off x="3246120" y="3127248"/>
            <a:ext cx="1097280" cy="640080"/>
          </a:xfrm>
          <a:prstGeom prst="rect">
            <a:avLst/>
          </a:prstGeom>
          <a:noFill/>
          <a:ln/>
        </p:spPr>
        <p:txBody>
          <a:bodyPr wrap="square" lIns="0" tIns="0" rIns="0" bIns="0" rtlCol="0" anchor="t"/>
          <a:lstStyle/>
          <a:p>
            <a:pPr indent="0" marL="0">
              <a:buNone/>
            </a:pPr>
            <a:r>
              <a:rPr lang="en-US" sz="1100" b="1" dirty="0">
                <a:solidFill>
                  <a:srgbClr val="028090"/>
                </a:solidFill>
                <a:latin typeface="Calibri" pitchFamily="34" charset="0"/>
                <a:ea typeface="Calibri" pitchFamily="34" charset="-122"/>
                <a:cs typeface="Calibri" pitchFamily="34" charset="-120"/>
              </a:rPr>
              <a:t>Academic  </a:t>
            </a:r>
            <a:endParaRPr lang="en-US" sz="1100" dirty="0"/>
          </a:p>
        </p:txBody>
      </p:sp>
      <p:sp>
        <p:nvSpPr>
          <p:cNvPr id="13" name="Text 11"/>
          <p:cNvSpPr/>
          <p:nvPr/>
        </p:nvSpPr>
        <p:spPr>
          <a:xfrm>
            <a:off x="4480560" y="3127248"/>
            <a:ext cx="4206240" cy="685800"/>
          </a:xfrm>
          <a:prstGeom prst="rect">
            <a:avLst/>
          </a:prstGeom>
          <a:noFill/>
          <a:ln/>
        </p:spPr>
        <p:txBody>
          <a:bodyPr wrap="square" lIns="0" tIns="0" rIns="0" bIns="0" rtlCol="0" anchor="t"/>
          <a:lstStyle/>
          <a:p>
            <a:pPr indent="0" marL="0">
              <a:lnSpc>
                <a:spcPct val="130000"/>
              </a:lnSpc>
              <a:buNone/>
            </a:pPr>
            <a:r>
              <a:rPr lang="en-US" sz="1050" dirty="0">
                <a:solidFill>
                  <a:srgbClr val="445060"/>
                </a:solidFill>
                <a:latin typeface="Calibri" pitchFamily="34" charset="0"/>
                <a:ea typeface="Calibri" pitchFamily="34" charset="-122"/>
                <a:cs typeface="Calibri" pitchFamily="34" charset="-120"/>
              </a:rPr>
              <a:t>International high school, American School of Barcelona. Enrolling at Stanford University (Economics), autumn 2025.</a:t>
            </a:r>
            <a:endParaRPr lang="en-US" sz="1050" dirty="0"/>
          </a:p>
        </p:txBody>
      </p:sp>
      <p:sp>
        <p:nvSpPr>
          <p:cNvPr id="14" name="Text 12"/>
          <p:cNvSpPr/>
          <p:nvPr/>
        </p:nvSpPr>
        <p:spPr>
          <a:xfrm>
            <a:off x="3246120" y="3858768"/>
            <a:ext cx="1097280" cy="640080"/>
          </a:xfrm>
          <a:prstGeom prst="rect">
            <a:avLst/>
          </a:prstGeom>
          <a:noFill/>
          <a:ln/>
        </p:spPr>
        <p:txBody>
          <a:bodyPr wrap="square" lIns="0" tIns="0" rIns="0" bIns="0" rtlCol="0" anchor="t"/>
          <a:lstStyle/>
          <a:p>
            <a:pPr indent="0" marL="0">
              <a:buNone/>
            </a:pPr>
            <a:r>
              <a:rPr lang="en-US" sz="1100" b="1" dirty="0">
                <a:solidFill>
                  <a:srgbClr val="028090"/>
                </a:solidFill>
                <a:latin typeface="Calibri" pitchFamily="34" charset="0"/>
                <a:ea typeface="Calibri" pitchFamily="34" charset="-122"/>
                <a:cs typeface="Calibri" pitchFamily="34" charset="-120"/>
              </a:rPr>
              <a:t>Philosophy  </a:t>
            </a:r>
            <a:endParaRPr lang="en-US" sz="1100" dirty="0"/>
          </a:p>
        </p:txBody>
      </p:sp>
      <p:sp>
        <p:nvSpPr>
          <p:cNvPr id="15" name="Text 13"/>
          <p:cNvSpPr/>
          <p:nvPr/>
        </p:nvSpPr>
        <p:spPr>
          <a:xfrm>
            <a:off x="4480560" y="3858768"/>
            <a:ext cx="4206240" cy="685800"/>
          </a:xfrm>
          <a:prstGeom prst="rect">
            <a:avLst/>
          </a:prstGeom>
          <a:noFill/>
          <a:ln/>
        </p:spPr>
        <p:txBody>
          <a:bodyPr wrap="square" lIns="0" tIns="0" rIns="0" bIns="0" rtlCol="0" anchor="t"/>
          <a:lstStyle/>
          <a:p>
            <a:pPr indent="0" marL="0">
              <a:lnSpc>
                <a:spcPct val="130000"/>
              </a:lnSpc>
              <a:buNone/>
            </a:pPr>
            <a:r>
              <a:rPr lang="en-US" sz="1050" dirty="0">
                <a:solidFill>
                  <a:srgbClr val="445060"/>
                </a:solidFill>
                <a:latin typeface="Calibri" pitchFamily="34" charset="0"/>
                <a:ea typeface="Calibri" pitchFamily="34" charset="-122"/>
                <a:cs typeface="Calibri" pitchFamily="34" charset="-120"/>
              </a:rPr>
              <a:t>'I built SoberGenZ not as a campaign, but as a system. Something that works when I am not in the room.'</a:t>
            </a:r>
            <a:endParaRPr lang="en-US" sz="1050" dirty="0"/>
          </a:p>
        </p:txBody>
      </p:sp>
      <p:sp>
        <p:nvSpPr>
          <p:cNvPr id="16" name="Shape 14"/>
          <p:cNvSpPr/>
          <p:nvPr/>
        </p:nvSpPr>
        <p:spPr>
          <a:xfrm>
            <a:off x="0" y="4823460"/>
            <a:ext cx="9144000" cy="320040"/>
          </a:xfrm>
          <a:prstGeom prst="rect">
            <a:avLst/>
          </a:prstGeom>
          <a:solidFill>
            <a:srgbClr val="141F45"/>
          </a:solidFill>
          <a:ln w="12700">
            <a:solidFill>
              <a:srgbClr val="141F45"/>
            </a:solidFill>
            <a:prstDash val="solid"/>
          </a:ln>
        </p:spPr>
      </p:sp>
      <p:sp>
        <p:nvSpPr>
          <p:cNvPr id="17" name="Text 15"/>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18" name="Text 16"/>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19" name="Text 17"/>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16 / 18</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4A31B"/>
          </a:solidFill>
          <a:ln w="12700">
            <a:solidFill>
              <a:srgbClr val="F4A31B"/>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The ask.</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F4A31B"/>
                </a:solidFill>
                <a:latin typeface="Calibri" pitchFamily="34" charset="0"/>
                <a:ea typeface="Calibri" pitchFamily="34" charset="-122"/>
                <a:cs typeface="Calibri" pitchFamily="34" charset="-120"/>
              </a:rPr>
              <a:t>One conversation. Thirty minutes. Potentially hundreds of informed students.</a:t>
            </a:r>
            <a:endParaRPr lang="en-US" sz="1300" dirty="0"/>
          </a:p>
        </p:txBody>
      </p:sp>
      <p:sp>
        <p:nvSpPr>
          <p:cNvPr id="5" name="Shape 3"/>
          <p:cNvSpPr/>
          <p:nvPr/>
        </p:nvSpPr>
        <p:spPr>
          <a:xfrm>
            <a:off x="411480" y="1097280"/>
            <a:ext cx="8321040" cy="1051560"/>
          </a:xfrm>
          <a:prstGeom prst="roundedRect">
            <a:avLst>
              <a:gd name="adj" fmla="val 8696"/>
            </a:avLst>
          </a:prstGeom>
          <a:solidFill>
            <a:srgbClr val="0E1B3A"/>
          </a:solidFill>
          <a:ln w="19050">
            <a:solidFill>
              <a:srgbClr val="028090"/>
            </a:solidFill>
            <a:prstDash val="solid"/>
          </a:ln>
        </p:spPr>
      </p:sp>
      <p:sp>
        <p:nvSpPr>
          <p:cNvPr id="6" name="Shape 4"/>
          <p:cNvSpPr/>
          <p:nvPr/>
        </p:nvSpPr>
        <p:spPr>
          <a:xfrm>
            <a:off x="594360" y="1371600"/>
            <a:ext cx="512064" cy="512064"/>
          </a:xfrm>
          <a:prstGeom prst="oval">
            <a:avLst/>
          </a:prstGeom>
          <a:solidFill>
            <a:srgbClr val="F4A31B"/>
          </a:solidFill>
          <a:ln w="12700">
            <a:solidFill>
              <a:srgbClr val="F4A31B"/>
            </a:solidFill>
            <a:prstDash val="solid"/>
          </a:ln>
        </p:spPr>
      </p:sp>
      <p:sp>
        <p:nvSpPr>
          <p:cNvPr id="7" name="Text 5"/>
          <p:cNvSpPr/>
          <p:nvPr/>
        </p:nvSpPr>
        <p:spPr>
          <a:xfrm>
            <a:off x="594360" y="1371600"/>
            <a:ext cx="512064" cy="512064"/>
          </a:xfrm>
          <a:prstGeom prst="rect">
            <a:avLst/>
          </a:prstGeom>
          <a:noFill/>
          <a:ln/>
        </p:spPr>
        <p:txBody>
          <a:bodyPr wrap="square" lIns="0" tIns="0" rIns="0" bIns="0" rtlCol="0" anchor="ctr"/>
          <a:lstStyle/>
          <a:p>
            <a:pPr algn="ctr" indent="0" marL="0">
              <a:buNone/>
            </a:pPr>
            <a:r>
              <a:rPr lang="en-US" sz="2000" b="1" dirty="0">
                <a:solidFill>
                  <a:srgbClr val="141F45"/>
                </a:solidFill>
                <a:latin typeface="Cambria" pitchFamily="34" charset="0"/>
                <a:ea typeface="Cambria" pitchFamily="34" charset="-122"/>
                <a:cs typeface="Cambria" pitchFamily="34" charset="-120"/>
              </a:rPr>
              <a:t>1</a:t>
            </a:r>
            <a:endParaRPr lang="en-US" sz="2000" dirty="0"/>
          </a:p>
        </p:txBody>
      </p:sp>
      <p:sp>
        <p:nvSpPr>
          <p:cNvPr id="8" name="Text 6"/>
          <p:cNvSpPr/>
          <p:nvPr/>
        </p:nvSpPr>
        <p:spPr>
          <a:xfrm>
            <a:off x="1280160" y="1188720"/>
            <a:ext cx="7223760" cy="36576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Give us a date</a:t>
            </a:r>
            <a:endParaRPr lang="en-US" sz="1600" dirty="0"/>
          </a:p>
        </p:txBody>
      </p:sp>
      <p:sp>
        <p:nvSpPr>
          <p:cNvPr id="9" name="Text 7"/>
          <p:cNvSpPr/>
          <p:nvPr/>
        </p:nvSpPr>
        <p:spPr>
          <a:xfrm>
            <a:off x="1280160" y="1591056"/>
            <a:ext cx="7223760" cy="475488"/>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Any 30-minute slot in your next half term. Tuesday–Thursday, ideally before lunch. We will build the session around your schedule.</a:t>
            </a:r>
            <a:endParaRPr lang="en-US" sz="1050" dirty="0"/>
          </a:p>
        </p:txBody>
      </p:sp>
      <p:sp>
        <p:nvSpPr>
          <p:cNvPr id="10" name="Shape 8"/>
          <p:cNvSpPr/>
          <p:nvPr/>
        </p:nvSpPr>
        <p:spPr>
          <a:xfrm>
            <a:off x="411480" y="2267712"/>
            <a:ext cx="8321040" cy="1051560"/>
          </a:xfrm>
          <a:prstGeom prst="roundedRect">
            <a:avLst>
              <a:gd name="adj" fmla="val 8696"/>
            </a:avLst>
          </a:prstGeom>
          <a:solidFill>
            <a:srgbClr val="0E1B3A"/>
          </a:solidFill>
          <a:ln w="19050">
            <a:solidFill>
              <a:srgbClr val="028090"/>
            </a:solidFill>
            <a:prstDash val="solid"/>
          </a:ln>
        </p:spPr>
      </p:sp>
      <p:sp>
        <p:nvSpPr>
          <p:cNvPr id="11" name="Shape 9"/>
          <p:cNvSpPr/>
          <p:nvPr/>
        </p:nvSpPr>
        <p:spPr>
          <a:xfrm>
            <a:off x="594360" y="2542032"/>
            <a:ext cx="512064" cy="512064"/>
          </a:xfrm>
          <a:prstGeom prst="oval">
            <a:avLst/>
          </a:prstGeom>
          <a:solidFill>
            <a:srgbClr val="F4A31B"/>
          </a:solidFill>
          <a:ln w="12700">
            <a:solidFill>
              <a:srgbClr val="F4A31B"/>
            </a:solidFill>
            <a:prstDash val="solid"/>
          </a:ln>
        </p:spPr>
      </p:sp>
      <p:sp>
        <p:nvSpPr>
          <p:cNvPr id="12" name="Text 10"/>
          <p:cNvSpPr/>
          <p:nvPr/>
        </p:nvSpPr>
        <p:spPr>
          <a:xfrm>
            <a:off x="594360" y="2542032"/>
            <a:ext cx="512064" cy="512064"/>
          </a:xfrm>
          <a:prstGeom prst="rect">
            <a:avLst/>
          </a:prstGeom>
          <a:noFill/>
          <a:ln/>
        </p:spPr>
        <p:txBody>
          <a:bodyPr wrap="square" lIns="0" tIns="0" rIns="0" bIns="0" rtlCol="0" anchor="ctr"/>
          <a:lstStyle/>
          <a:p>
            <a:pPr algn="ctr" indent="0" marL="0">
              <a:buNone/>
            </a:pPr>
            <a:r>
              <a:rPr lang="en-US" sz="2000" b="1" dirty="0">
                <a:solidFill>
                  <a:srgbClr val="141F45"/>
                </a:solidFill>
                <a:latin typeface="Cambria" pitchFamily="34" charset="0"/>
                <a:ea typeface="Cambria" pitchFamily="34" charset="-122"/>
                <a:cs typeface="Cambria" pitchFamily="34" charset="-120"/>
              </a:rPr>
              <a:t>2</a:t>
            </a:r>
            <a:endParaRPr lang="en-US" sz="2000" dirty="0"/>
          </a:p>
        </p:txBody>
      </p:sp>
      <p:sp>
        <p:nvSpPr>
          <p:cNvPr id="13" name="Text 11"/>
          <p:cNvSpPr/>
          <p:nvPr/>
        </p:nvSpPr>
        <p:spPr>
          <a:xfrm>
            <a:off x="1280160" y="2359152"/>
            <a:ext cx="7223760" cy="36576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Share one doc with staff</a:t>
            </a:r>
            <a:endParaRPr lang="en-US" sz="1600" dirty="0"/>
          </a:p>
        </p:txBody>
      </p:sp>
      <p:sp>
        <p:nvSpPr>
          <p:cNvPr id="14" name="Text 12"/>
          <p:cNvSpPr/>
          <p:nvPr/>
        </p:nvSpPr>
        <p:spPr>
          <a:xfrm>
            <a:off x="1280160" y="2761488"/>
            <a:ext cx="7223760" cy="475488"/>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The Parent Guide. Two pages. That is the only preparation we ask of your team.</a:t>
            </a:r>
            <a:endParaRPr lang="en-US" sz="1050" dirty="0"/>
          </a:p>
        </p:txBody>
      </p:sp>
      <p:sp>
        <p:nvSpPr>
          <p:cNvPr id="15" name="Shape 13"/>
          <p:cNvSpPr/>
          <p:nvPr/>
        </p:nvSpPr>
        <p:spPr>
          <a:xfrm>
            <a:off x="411480" y="3438144"/>
            <a:ext cx="8321040" cy="1051560"/>
          </a:xfrm>
          <a:prstGeom prst="roundedRect">
            <a:avLst>
              <a:gd name="adj" fmla="val 8696"/>
            </a:avLst>
          </a:prstGeom>
          <a:solidFill>
            <a:srgbClr val="0E1B3A"/>
          </a:solidFill>
          <a:ln w="19050">
            <a:solidFill>
              <a:srgbClr val="028090"/>
            </a:solidFill>
            <a:prstDash val="solid"/>
          </a:ln>
        </p:spPr>
      </p:sp>
      <p:sp>
        <p:nvSpPr>
          <p:cNvPr id="16" name="Shape 14"/>
          <p:cNvSpPr/>
          <p:nvPr/>
        </p:nvSpPr>
        <p:spPr>
          <a:xfrm>
            <a:off x="594360" y="3712464"/>
            <a:ext cx="512064" cy="512064"/>
          </a:xfrm>
          <a:prstGeom prst="oval">
            <a:avLst/>
          </a:prstGeom>
          <a:solidFill>
            <a:srgbClr val="F4A31B"/>
          </a:solidFill>
          <a:ln w="12700">
            <a:solidFill>
              <a:srgbClr val="F4A31B"/>
            </a:solidFill>
            <a:prstDash val="solid"/>
          </a:ln>
        </p:spPr>
      </p:sp>
      <p:sp>
        <p:nvSpPr>
          <p:cNvPr id="17" name="Text 15"/>
          <p:cNvSpPr/>
          <p:nvPr/>
        </p:nvSpPr>
        <p:spPr>
          <a:xfrm>
            <a:off x="594360" y="3712464"/>
            <a:ext cx="512064" cy="512064"/>
          </a:xfrm>
          <a:prstGeom prst="rect">
            <a:avLst/>
          </a:prstGeom>
          <a:noFill/>
          <a:ln/>
        </p:spPr>
        <p:txBody>
          <a:bodyPr wrap="square" lIns="0" tIns="0" rIns="0" bIns="0" rtlCol="0" anchor="ctr"/>
          <a:lstStyle/>
          <a:p>
            <a:pPr algn="ctr" indent="0" marL="0">
              <a:buNone/>
            </a:pPr>
            <a:r>
              <a:rPr lang="en-US" sz="2000" b="1" dirty="0">
                <a:solidFill>
                  <a:srgbClr val="141F45"/>
                </a:solidFill>
                <a:latin typeface="Cambria" pitchFamily="34" charset="0"/>
                <a:ea typeface="Cambria" pitchFamily="34" charset="-122"/>
                <a:cs typeface="Cambria" pitchFamily="34" charset="-120"/>
              </a:rPr>
              <a:t>3</a:t>
            </a:r>
            <a:endParaRPr lang="en-US" sz="2000" dirty="0"/>
          </a:p>
        </p:txBody>
      </p:sp>
      <p:sp>
        <p:nvSpPr>
          <p:cNvPr id="18" name="Text 16"/>
          <p:cNvSpPr/>
          <p:nvPr/>
        </p:nvSpPr>
        <p:spPr>
          <a:xfrm>
            <a:off x="1280160" y="3529584"/>
            <a:ext cx="7223760" cy="365760"/>
          </a:xfrm>
          <a:prstGeom prst="rect">
            <a:avLst/>
          </a:prstGeom>
          <a:noFill/>
          <a:ln/>
        </p:spPr>
        <p:txBody>
          <a:bodyPr wrap="square" lIns="0" tIns="0" rIns="0" bIns="0" rtlCol="0" anchor="ctr"/>
          <a:lstStyle/>
          <a:p>
            <a:pPr indent="0" marL="0">
              <a:buNone/>
            </a:pPr>
            <a:r>
              <a:rPr lang="en-US" sz="1600" b="1" dirty="0">
                <a:solidFill>
                  <a:srgbClr val="FFFFFF"/>
                </a:solidFill>
                <a:latin typeface="Cambria" pitchFamily="34" charset="0"/>
                <a:ea typeface="Cambria" pitchFamily="34" charset="-122"/>
                <a:cs typeface="Cambria" pitchFamily="34" charset="-120"/>
              </a:rPr>
              <a:t>Tell us how it went</a:t>
            </a:r>
            <a:endParaRPr lang="en-US" sz="1600" dirty="0"/>
          </a:p>
        </p:txBody>
      </p:sp>
      <p:sp>
        <p:nvSpPr>
          <p:cNvPr id="19" name="Text 17"/>
          <p:cNvSpPr/>
          <p:nvPr/>
        </p:nvSpPr>
        <p:spPr>
          <a:xfrm>
            <a:off x="1280160" y="3931920"/>
            <a:ext cx="7223760" cy="475488"/>
          </a:xfrm>
          <a:prstGeom prst="rect">
            <a:avLst/>
          </a:prstGeom>
          <a:noFill/>
          <a:ln/>
        </p:spPr>
        <p:txBody>
          <a:bodyPr wrap="square" lIns="0" tIns="0" rIns="0" bIns="0" rtlCol="0" anchor="ctr"/>
          <a:lstStyle/>
          <a:p>
            <a:pPr indent="0" marL="0">
              <a:lnSpc>
                <a:spcPct val="125000"/>
              </a:lnSpc>
              <a:buNone/>
            </a:pPr>
            <a:r>
              <a:rPr lang="en-US" sz="1050" dirty="0">
                <a:solidFill>
                  <a:srgbClr val="8AAAC0"/>
                </a:solidFill>
                <a:latin typeface="Calibri" pitchFamily="34" charset="0"/>
                <a:ea typeface="Calibri" pitchFamily="34" charset="-122"/>
                <a:cs typeface="Calibri" pitchFamily="34" charset="-120"/>
              </a:rPr>
              <a:t>A message to @sobergenz or info@sobergenz.com after the session. Your feedback shapes the programme for every school that comes after you.</a:t>
            </a:r>
            <a:endParaRPr lang="en-US" sz="1050" dirty="0"/>
          </a:p>
        </p:txBody>
      </p:sp>
      <p:sp>
        <p:nvSpPr>
          <p:cNvPr id="20" name="Shape 18"/>
          <p:cNvSpPr/>
          <p:nvPr/>
        </p:nvSpPr>
        <p:spPr>
          <a:xfrm>
            <a:off x="0" y="4823460"/>
            <a:ext cx="9144000" cy="320040"/>
          </a:xfrm>
          <a:prstGeom prst="rect">
            <a:avLst/>
          </a:prstGeom>
          <a:solidFill>
            <a:srgbClr val="141F45"/>
          </a:solidFill>
          <a:ln w="12700">
            <a:solidFill>
              <a:srgbClr val="141F45"/>
            </a:solidFill>
            <a:prstDash val="solid"/>
          </a:ln>
        </p:spPr>
      </p:sp>
      <p:sp>
        <p:nvSpPr>
          <p:cNvPr id="21" name="Text 19"/>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2" name="Text 20"/>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3" name="Text 21"/>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17 / 18</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41F45"/>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731520"/>
            <a:ext cx="8229600" cy="731520"/>
          </a:xfrm>
          <a:prstGeom prst="rect">
            <a:avLst/>
          </a:prstGeom>
          <a:noFill/>
          <a:ln/>
        </p:spPr>
        <p:txBody>
          <a:bodyPr wrap="square" lIns="0" tIns="0" rIns="0" bIns="0" rtlCol="0" anchor="ctr"/>
          <a:lstStyle/>
          <a:p>
            <a:pPr algn="ctr" indent="0" marL="0">
              <a:buNone/>
            </a:pPr>
            <a:r>
              <a:rPr lang="en-US" sz="4400" b="1" spc="600" kern="0" dirty="0">
                <a:solidFill>
                  <a:srgbClr val="FFFFFF"/>
                </a:solidFill>
                <a:latin typeface="Cambria" pitchFamily="34" charset="0"/>
                <a:ea typeface="Cambria" pitchFamily="34" charset="-122"/>
                <a:cs typeface="Cambria" pitchFamily="34" charset="-120"/>
              </a:rPr>
              <a:t>SOBERGENZ</a:t>
            </a:r>
            <a:endParaRPr lang="en-US" sz="4400" dirty="0"/>
          </a:p>
        </p:txBody>
      </p:sp>
      <p:sp>
        <p:nvSpPr>
          <p:cNvPr id="4" name="Text 2"/>
          <p:cNvSpPr/>
          <p:nvPr/>
        </p:nvSpPr>
        <p:spPr>
          <a:xfrm>
            <a:off x="457200" y="1508760"/>
            <a:ext cx="8229600" cy="365760"/>
          </a:xfrm>
          <a:prstGeom prst="rect">
            <a:avLst/>
          </a:prstGeom>
          <a:noFill/>
          <a:ln/>
        </p:spPr>
        <p:txBody>
          <a:bodyPr wrap="square" lIns="0" tIns="0" rIns="0" bIns="0" rtlCol="0" anchor="ctr"/>
          <a:lstStyle/>
          <a:p>
            <a:pPr algn="ctr" indent="0" marL="0">
              <a:buNone/>
            </a:pPr>
            <a:r>
              <a:rPr lang="en-US" sz="1400" dirty="0">
                <a:solidFill>
                  <a:srgbClr val="028090"/>
                </a:solidFill>
                <a:latin typeface="Calibri" pitchFamily="34" charset="0"/>
                <a:ea typeface="Calibri" pitchFamily="34" charset="-122"/>
                <a:cs typeface="Calibri" pitchFamily="34" charset="-120"/>
              </a:rPr>
              <a:t>science-backed · youth-driven · globally scaled</a:t>
            </a:r>
            <a:endParaRPr lang="en-US" sz="1400" dirty="0"/>
          </a:p>
        </p:txBody>
      </p:sp>
      <p:sp>
        <p:nvSpPr>
          <p:cNvPr id="5" name="Text 3"/>
          <p:cNvSpPr/>
          <p:nvPr/>
        </p:nvSpPr>
        <p:spPr>
          <a:xfrm>
            <a:off x="1371600" y="2011680"/>
            <a:ext cx="6400800" cy="822960"/>
          </a:xfrm>
          <a:prstGeom prst="rect">
            <a:avLst/>
          </a:prstGeom>
          <a:noFill/>
          <a:ln/>
        </p:spPr>
        <p:txBody>
          <a:bodyPr wrap="square" lIns="0" tIns="0" rIns="0" bIns="0" rtlCol="0" anchor="ctr"/>
          <a:lstStyle/>
          <a:p>
            <a:pPr algn="ctr" indent="0" marL="0">
              <a:lnSpc>
                <a:spcPct val="150000"/>
              </a:lnSpc>
              <a:buNone/>
            </a:pPr>
            <a:r>
              <a:rPr lang="en-US" sz="1350" i="1" dirty="0">
                <a:solidFill>
                  <a:srgbClr val="8AAAC0"/>
                </a:solidFill>
                <a:latin typeface="Cambria" pitchFamily="34" charset="0"/>
                <a:ea typeface="Cambria" pitchFamily="34" charset="-122"/>
                <a:cs typeface="Cambria" pitchFamily="34" charset="-120"/>
              </a:rPr>
              <a:t>"The most trusted voice for a teenager is another teenager.</a:t>
            </a:r>
            <a:endParaRPr lang="en-US" sz="1350" dirty="0"/>
          </a:p>
          <a:p>
            <a:pPr algn="ctr" indent="0" marL="0">
              <a:lnSpc>
                <a:spcPct val="150000"/>
              </a:lnSpc>
              <a:buNone/>
            </a:pPr>
            <a:r>
              <a:rPr lang="en-US" sz="1350" i="1" dirty="0">
                <a:solidFill>
                  <a:srgbClr val="8AAAC0"/>
                </a:solidFill>
                <a:latin typeface="Cambria" pitchFamily="34" charset="0"/>
                <a:ea typeface="Cambria" pitchFamily="34" charset="-122"/>
                <a:cs typeface="Cambria" pitchFamily="34" charset="-120"/>
              </a:rPr>
              <a:t>SoberGenZ gives that voice a system."</a:t>
            </a:r>
            <a:endParaRPr lang="en-US" sz="1350" dirty="0"/>
          </a:p>
        </p:txBody>
      </p:sp>
      <p:sp>
        <p:nvSpPr>
          <p:cNvPr id="6" name="Text 4"/>
          <p:cNvSpPr/>
          <p:nvPr/>
        </p:nvSpPr>
        <p:spPr>
          <a:xfrm>
            <a:off x="1371600" y="2852928"/>
            <a:ext cx="6400800" cy="256032"/>
          </a:xfrm>
          <a:prstGeom prst="rect">
            <a:avLst/>
          </a:prstGeom>
          <a:noFill/>
          <a:ln/>
        </p:spPr>
        <p:txBody>
          <a:bodyPr wrap="square" lIns="0" tIns="0" rIns="0" bIns="0" rtlCol="0" anchor="ctr"/>
          <a:lstStyle/>
          <a:p>
            <a:pPr algn="ctr" indent="0" marL="0">
              <a:buNone/>
            </a:pPr>
            <a:r>
              <a:rPr lang="en-US" sz="1100" i="1" dirty="0">
                <a:solidFill>
                  <a:srgbClr val="028090"/>
                </a:solidFill>
                <a:latin typeface="Calibri" pitchFamily="34" charset="0"/>
                <a:ea typeface="Calibri" pitchFamily="34" charset="-122"/>
                <a:cs typeface="Calibri" pitchFamily="34" charset="-120"/>
              </a:rPr>
              <a:t>— Louis Stumpf, Founder</a:t>
            </a:r>
            <a:endParaRPr lang="en-US" sz="1100" dirty="0"/>
          </a:p>
        </p:txBody>
      </p:sp>
      <p:sp>
        <p:nvSpPr>
          <p:cNvPr id="7" name="Shape 5"/>
          <p:cNvSpPr/>
          <p:nvPr/>
        </p:nvSpPr>
        <p:spPr>
          <a:xfrm>
            <a:off x="3200400" y="3246120"/>
            <a:ext cx="2743200" cy="0"/>
          </a:xfrm>
          <a:prstGeom prst="line">
            <a:avLst/>
          </a:prstGeom>
          <a:noFill/>
          <a:ln w="12700">
            <a:solidFill>
              <a:srgbClr val="2A4070"/>
            </a:solidFill>
            <a:prstDash val="solid"/>
          </a:ln>
        </p:spPr>
      </p:sp>
      <p:sp>
        <p:nvSpPr>
          <p:cNvPr id="8" name="Text 6"/>
          <p:cNvSpPr/>
          <p:nvPr/>
        </p:nvSpPr>
        <p:spPr>
          <a:xfrm>
            <a:off x="411480" y="3474720"/>
            <a:ext cx="4114800" cy="347472"/>
          </a:xfrm>
          <a:prstGeom prst="rect">
            <a:avLst/>
          </a:prstGeom>
          <a:noFill/>
          <a:ln/>
        </p:spPr>
        <p:txBody>
          <a:bodyPr wrap="square" lIns="0" tIns="0" rIns="0" bIns="0" rtlCol="0" anchor="ctr"/>
          <a:lstStyle/>
          <a:p>
            <a:pPr indent="0" marL="0">
              <a:buNone/>
            </a:pPr>
            <a:r>
              <a:rPr lang="en-US" sz="1100" dirty="0">
                <a:solidFill>
                  <a:srgbClr val="8AAAC0"/>
                </a:solidFill>
                <a:latin typeface="Calibri" pitchFamily="34" charset="0"/>
                <a:ea typeface="Calibri" pitchFamily="34" charset="-122"/>
                <a:cs typeface="Calibri" pitchFamily="34" charset="-120"/>
              </a:rPr>
              <a:t>www.sobergenz.com</a:t>
            </a:r>
            <a:endParaRPr lang="en-US" sz="1100" dirty="0"/>
          </a:p>
        </p:txBody>
      </p:sp>
      <p:sp>
        <p:nvSpPr>
          <p:cNvPr id="9" name="Text 7"/>
          <p:cNvSpPr/>
          <p:nvPr/>
        </p:nvSpPr>
        <p:spPr>
          <a:xfrm>
            <a:off x="4800600" y="3474720"/>
            <a:ext cx="4114800" cy="347472"/>
          </a:xfrm>
          <a:prstGeom prst="rect">
            <a:avLst/>
          </a:prstGeom>
          <a:noFill/>
          <a:ln/>
        </p:spPr>
        <p:txBody>
          <a:bodyPr wrap="square" lIns="0" tIns="0" rIns="0" bIns="0" rtlCol="0" anchor="ctr"/>
          <a:lstStyle/>
          <a:p>
            <a:pPr indent="0" marL="0">
              <a:buNone/>
            </a:pPr>
            <a:r>
              <a:rPr lang="en-US" sz="1100" dirty="0">
                <a:solidFill>
                  <a:srgbClr val="8AAAC0"/>
                </a:solidFill>
                <a:latin typeface="Calibri" pitchFamily="34" charset="0"/>
                <a:ea typeface="Calibri" pitchFamily="34" charset="-122"/>
                <a:cs typeface="Calibri" pitchFamily="34" charset="-120"/>
              </a:rPr>
              <a:t>info@sobergenz.com</a:t>
            </a:r>
            <a:endParaRPr lang="en-US" sz="1100" dirty="0"/>
          </a:p>
        </p:txBody>
      </p:sp>
      <p:sp>
        <p:nvSpPr>
          <p:cNvPr id="10" name="Text 8"/>
          <p:cNvSpPr/>
          <p:nvPr/>
        </p:nvSpPr>
        <p:spPr>
          <a:xfrm>
            <a:off x="411480" y="3931920"/>
            <a:ext cx="4114800" cy="347472"/>
          </a:xfrm>
          <a:prstGeom prst="rect">
            <a:avLst/>
          </a:prstGeom>
          <a:noFill/>
          <a:ln/>
        </p:spPr>
        <p:txBody>
          <a:bodyPr wrap="square" lIns="0" tIns="0" rIns="0" bIns="0" rtlCol="0" anchor="ctr"/>
          <a:lstStyle/>
          <a:p>
            <a:pPr indent="0" marL="0">
              <a:buNone/>
            </a:pPr>
            <a:r>
              <a:rPr lang="en-US" sz="1100" dirty="0">
                <a:solidFill>
                  <a:srgbClr val="8AAAC0"/>
                </a:solidFill>
                <a:latin typeface="Calibri" pitchFamily="34" charset="0"/>
                <a:ea typeface="Calibri" pitchFamily="34" charset="-122"/>
                <a:cs typeface="Calibri" pitchFamily="34" charset="-120"/>
              </a:rPr>
              <a:t>@sobergenz  Instagram · TikTok</a:t>
            </a:r>
            <a:endParaRPr lang="en-US" sz="1100" dirty="0"/>
          </a:p>
        </p:txBody>
      </p:sp>
      <p:sp>
        <p:nvSpPr>
          <p:cNvPr id="11" name="Text 9"/>
          <p:cNvSpPr/>
          <p:nvPr/>
        </p:nvSpPr>
        <p:spPr>
          <a:xfrm>
            <a:off x="4800600" y="3931920"/>
            <a:ext cx="4114800" cy="347472"/>
          </a:xfrm>
          <a:prstGeom prst="rect">
            <a:avLst/>
          </a:prstGeom>
          <a:noFill/>
          <a:ln/>
        </p:spPr>
        <p:txBody>
          <a:bodyPr wrap="square" lIns="0" tIns="0" rIns="0" bIns="0" rtlCol="0" anchor="ctr"/>
          <a:lstStyle/>
          <a:p>
            <a:pPr indent="0" marL="0">
              <a:buNone/>
            </a:pPr>
            <a:r>
              <a:rPr lang="en-US" sz="1100" dirty="0">
                <a:solidFill>
                  <a:srgbClr val="8AAAC0"/>
                </a:solidFill>
                <a:latin typeface="Calibri" pitchFamily="34" charset="0"/>
                <a:ea typeface="Calibri" pitchFamily="34" charset="-122"/>
                <a:cs typeface="Calibri" pitchFamily="34" charset="-120"/>
              </a:rPr>
              <a:t>+49 173 838 8880</a:t>
            </a:r>
            <a:endParaRPr lang="en-US" sz="1100" dirty="0"/>
          </a:p>
        </p:txBody>
      </p:sp>
      <p:sp>
        <p:nvSpPr>
          <p:cNvPr id="12" name="Shape 10"/>
          <p:cNvSpPr/>
          <p:nvPr/>
        </p:nvSpPr>
        <p:spPr>
          <a:xfrm>
            <a:off x="0" y="4823460"/>
            <a:ext cx="9144000" cy="320040"/>
          </a:xfrm>
          <a:prstGeom prst="rect">
            <a:avLst/>
          </a:prstGeom>
          <a:solidFill>
            <a:srgbClr val="141F45"/>
          </a:solidFill>
          <a:ln w="12700">
            <a:solidFill>
              <a:srgbClr val="141F45"/>
            </a:solidFill>
            <a:prstDash val="solid"/>
          </a:ln>
        </p:spPr>
      </p:sp>
      <p:sp>
        <p:nvSpPr>
          <p:cNvPr id="13" name="Text 11"/>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14" name="Text 12"/>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15" name="Text 13"/>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18 / 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28600"/>
            <a:ext cx="8229600" cy="50292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What we are asking for.</a:t>
            </a:r>
            <a:endParaRPr lang="en-US" sz="2600" dirty="0"/>
          </a:p>
        </p:txBody>
      </p:sp>
      <p:sp>
        <p:nvSpPr>
          <p:cNvPr id="4" name="Text 2"/>
          <p:cNvSpPr/>
          <p:nvPr/>
        </p:nvSpPr>
        <p:spPr>
          <a:xfrm>
            <a:off x="457200" y="749808"/>
            <a:ext cx="8229600" cy="320040"/>
          </a:xfrm>
          <a:prstGeom prst="rect">
            <a:avLst/>
          </a:prstGeom>
          <a:noFill/>
          <a:ln/>
        </p:spPr>
        <p:txBody>
          <a:bodyPr wrap="square" lIns="0" tIns="0" rIns="0" bIns="0" rtlCol="0" anchor="ctr"/>
          <a:lstStyle/>
          <a:p>
            <a:pPr indent="0" marL="0">
              <a:buNone/>
            </a:pPr>
            <a:r>
              <a:rPr lang="en-US" sz="1400" i="1" dirty="0">
                <a:solidFill>
                  <a:srgbClr val="028090"/>
                </a:solidFill>
                <a:latin typeface="Calibri" pitchFamily="34" charset="0"/>
                <a:ea typeface="Calibri" pitchFamily="34" charset="-122"/>
                <a:cs typeface="Calibri" pitchFamily="34" charset="-120"/>
              </a:rPr>
              <a:t>One session. Minimal disruption. Maximum impact.</a:t>
            </a:r>
            <a:endParaRPr lang="en-US" sz="1400" dirty="0"/>
          </a:p>
        </p:txBody>
      </p:sp>
      <p:sp>
        <p:nvSpPr>
          <p:cNvPr id="5" name="Shape 3"/>
          <p:cNvSpPr/>
          <p:nvPr/>
        </p:nvSpPr>
        <p:spPr>
          <a:xfrm>
            <a:off x="411480" y="1234440"/>
            <a:ext cx="4023360" cy="1234440"/>
          </a:xfrm>
          <a:prstGeom prst="roundedRect">
            <a:avLst>
              <a:gd name="adj" fmla="val 7407"/>
            </a:avLst>
          </a:prstGeom>
          <a:solidFill>
            <a:srgbClr val="FFFFFF"/>
          </a:solidFill>
          <a:ln w="12700">
            <a:solidFill>
              <a:srgbClr val="D0DAF0"/>
            </a:solidFill>
            <a:prstDash val="solid"/>
          </a:ln>
          <a:effectLst>
            <a:outerShdw sx="100000" sy="100000" kx="0" ky="0" algn="bl" rotWithShape="0" blurRad="63500" dist="25400" dir="2700000">
              <a:srgbClr val="000000">
                <a:alpha val="8000"/>
              </a:srgbClr>
            </a:outerShdw>
          </a:effectLst>
        </p:spPr>
      </p:sp>
      <p:pic>
        <p:nvPicPr>
          <p:cNvPr id="6" name="Image 0" descr="preencoded.png">    </p:cNvPr>
          <p:cNvPicPr>
            <a:picLocks noChangeAspect="1"/>
          </p:cNvPicPr>
          <p:nvPr/>
        </p:nvPicPr>
        <p:blipFill>
          <a:blip r:embed="rId1"/>
          <a:stretch>
            <a:fillRect/>
          </a:stretch>
        </p:blipFill>
        <p:spPr>
          <a:xfrm>
            <a:off x="594360" y="1581912"/>
            <a:ext cx="384048" cy="384048"/>
          </a:xfrm>
          <a:prstGeom prst="rect">
            <a:avLst/>
          </a:prstGeom>
        </p:spPr>
      </p:pic>
      <p:sp>
        <p:nvSpPr>
          <p:cNvPr id="7" name="Text 4"/>
          <p:cNvSpPr/>
          <p:nvPr/>
        </p:nvSpPr>
        <p:spPr>
          <a:xfrm>
            <a:off x="1097280" y="1325880"/>
            <a:ext cx="3200400" cy="438912"/>
          </a:xfrm>
          <a:prstGeom prst="rect">
            <a:avLst/>
          </a:prstGeom>
          <a:noFill/>
          <a:ln/>
        </p:spPr>
        <p:txBody>
          <a:bodyPr wrap="square" lIns="0" tIns="0" rIns="0" bIns="0" rtlCol="0" anchor="ctr"/>
          <a:lstStyle/>
          <a:p>
            <a:pPr indent="0" marL="0">
              <a:buNone/>
            </a:pPr>
            <a:r>
              <a:rPr lang="en-US" sz="1600" b="1" dirty="0">
                <a:solidFill>
                  <a:srgbClr val="1C2E5E"/>
                </a:solidFill>
                <a:latin typeface="Cambria" pitchFamily="34" charset="0"/>
                <a:ea typeface="Cambria" pitchFamily="34" charset="-122"/>
                <a:cs typeface="Cambria" pitchFamily="34" charset="-120"/>
              </a:rPr>
              <a:t>30 minutes</a:t>
            </a:r>
            <a:endParaRPr lang="en-US" sz="1600" dirty="0"/>
          </a:p>
        </p:txBody>
      </p:sp>
      <p:sp>
        <p:nvSpPr>
          <p:cNvPr id="8" name="Text 5"/>
          <p:cNvSpPr/>
          <p:nvPr/>
        </p:nvSpPr>
        <p:spPr>
          <a:xfrm>
            <a:off x="1097280" y="1801368"/>
            <a:ext cx="3200400" cy="502920"/>
          </a:xfrm>
          <a:prstGeom prst="rect">
            <a:avLst/>
          </a:prstGeom>
          <a:noFill/>
          <a:ln/>
        </p:spPr>
        <p:txBody>
          <a:bodyPr wrap="square" lIns="0" tIns="0" rIns="0" bIns="0" rtlCol="0" anchor="ctr"/>
          <a:lstStyle/>
          <a:p>
            <a:pPr indent="0" marL="0">
              <a:lnSpc>
                <a:spcPct val="125000"/>
              </a:lnSpc>
              <a:buNone/>
            </a:pPr>
            <a:r>
              <a:rPr lang="en-US" sz="1150" dirty="0">
                <a:solidFill>
                  <a:srgbClr val="556070"/>
                </a:solidFill>
                <a:latin typeface="Calibri" pitchFamily="34" charset="0"/>
                <a:ea typeface="Calibri" pitchFamily="34" charset="-122"/>
                <a:cs typeface="Calibri" pitchFamily="34" charset="-120"/>
              </a:rPr>
              <a:t>One class period or assembly slot per cohort</a:t>
            </a:r>
            <a:endParaRPr lang="en-US" sz="1150" dirty="0"/>
          </a:p>
        </p:txBody>
      </p:sp>
      <p:sp>
        <p:nvSpPr>
          <p:cNvPr id="9" name="Shape 6"/>
          <p:cNvSpPr/>
          <p:nvPr/>
        </p:nvSpPr>
        <p:spPr>
          <a:xfrm>
            <a:off x="4800600" y="1234440"/>
            <a:ext cx="4023360" cy="1234440"/>
          </a:xfrm>
          <a:prstGeom prst="roundedRect">
            <a:avLst>
              <a:gd name="adj" fmla="val 7407"/>
            </a:avLst>
          </a:prstGeom>
          <a:solidFill>
            <a:srgbClr val="FFFFFF"/>
          </a:solidFill>
          <a:ln w="12700">
            <a:solidFill>
              <a:srgbClr val="D0DAF0"/>
            </a:solidFill>
            <a:prstDash val="solid"/>
          </a:ln>
          <a:effectLst>
            <a:outerShdw sx="100000" sy="100000" kx="0" ky="0" algn="bl" rotWithShape="0" blurRad="63500" dist="25400" dir="2700000">
              <a:srgbClr val="000000">
                <a:alpha val="8000"/>
              </a:srgbClr>
            </a:outerShdw>
          </a:effectLst>
        </p:spPr>
      </p:sp>
      <p:pic>
        <p:nvPicPr>
          <p:cNvPr id="10" name="Image 1" descr="preencoded.png">    </p:cNvPr>
          <p:cNvPicPr>
            <a:picLocks noChangeAspect="1"/>
          </p:cNvPicPr>
          <p:nvPr/>
        </p:nvPicPr>
        <p:blipFill>
          <a:blip r:embed="rId2"/>
          <a:stretch>
            <a:fillRect/>
          </a:stretch>
        </p:blipFill>
        <p:spPr>
          <a:xfrm>
            <a:off x="4983480" y="1581912"/>
            <a:ext cx="384048" cy="384048"/>
          </a:xfrm>
          <a:prstGeom prst="rect">
            <a:avLst/>
          </a:prstGeom>
        </p:spPr>
      </p:pic>
      <p:sp>
        <p:nvSpPr>
          <p:cNvPr id="11" name="Text 7"/>
          <p:cNvSpPr/>
          <p:nvPr/>
        </p:nvSpPr>
        <p:spPr>
          <a:xfrm>
            <a:off x="5486400" y="1325880"/>
            <a:ext cx="3200400" cy="438912"/>
          </a:xfrm>
          <a:prstGeom prst="rect">
            <a:avLst/>
          </a:prstGeom>
          <a:noFill/>
          <a:ln/>
        </p:spPr>
        <p:txBody>
          <a:bodyPr wrap="square" lIns="0" tIns="0" rIns="0" bIns="0" rtlCol="0" anchor="ctr"/>
          <a:lstStyle/>
          <a:p>
            <a:pPr indent="0" marL="0">
              <a:buNone/>
            </a:pPr>
            <a:r>
              <a:rPr lang="en-US" sz="1600" b="1" dirty="0">
                <a:solidFill>
                  <a:srgbClr val="1C2E5E"/>
                </a:solidFill>
                <a:latin typeface="Cambria" pitchFamily="34" charset="0"/>
                <a:ea typeface="Cambria" pitchFamily="34" charset="-122"/>
                <a:cs typeface="Cambria" pitchFamily="34" charset="-120"/>
              </a:rPr>
              <a:t>A classroom</a:t>
            </a:r>
            <a:endParaRPr lang="en-US" sz="1600" dirty="0"/>
          </a:p>
        </p:txBody>
      </p:sp>
      <p:sp>
        <p:nvSpPr>
          <p:cNvPr id="12" name="Text 8"/>
          <p:cNvSpPr/>
          <p:nvPr/>
        </p:nvSpPr>
        <p:spPr>
          <a:xfrm>
            <a:off x="5486400" y="1801368"/>
            <a:ext cx="3200400" cy="502920"/>
          </a:xfrm>
          <a:prstGeom prst="rect">
            <a:avLst/>
          </a:prstGeom>
          <a:noFill/>
          <a:ln/>
        </p:spPr>
        <p:txBody>
          <a:bodyPr wrap="square" lIns="0" tIns="0" rIns="0" bIns="0" rtlCol="0" anchor="ctr"/>
          <a:lstStyle/>
          <a:p>
            <a:pPr indent="0" marL="0">
              <a:lnSpc>
                <a:spcPct val="125000"/>
              </a:lnSpc>
              <a:buNone/>
            </a:pPr>
            <a:r>
              <a:rPr lang="en-US" sz="1150" dirty="0">
                <a:solidFill>
                  <a:srgbClr val="556070"/>
                </a:solidFill>
                <a:latin typeface="Calibri" pitchFamily="34" charset="0"/>
                <a:ea typeface="Calibri" pitchFamily="34" charset="-122"/>
                <a:cs typeface="Calibri" pitchFamily="34" charset="-120"/>
              </a:rPr>
              <a:t>Or hall — any standard teaching space works</a:t>
            </a:r>
            <a:endParaRPr lang="en-US" sz="1150" dirty="0"/>
          </a:p>
        </p:txBody>
      </p:sp>
      <p:sp>
        <p:nvSpPr>
          <p:cNvPr id="13" name="Shape 9"/>
          <p:cNvSpPr/>
          <p:nvPr/>
        </p:nvSpPr>
        <p:spPr>
          <a:xfrm>
            <a:off x="411480" y="2651760"/>
            <a:ext cx="4023360" cy="1234440"/>
          </a:xfrm>
          <a:prstGeom prst="roundedRect">
            <a:avLst>
              <a:gd name="adj" fmla="val 7407"/>
            </a:avLst>
          </a:prstGeom>
          <a:solidFill>
            <a:srgbClr val="FFFFFF"/>
          </a:solidFill>
          <a:ln w="12700">
            <a:solidFill>
              <a:srgbClr val="D0DAF0"/>
            </a:solidFill>
            <a:prstDash val="solid"/>
          </a:ln>
          <a:effectLst>
            <a:outerShdw sx="100000" sy="100000" kx="0" ky="0" algn="bl" rotWithShape="0" blurRad="63500" dist="25400" dir="2700000">
              <a:srgbClr val="000000">
                <a:alpha val="8000"/>
              </a:srgbClr>
            </a:outerShdw>
          </a:effectLst>
        </p:spPr>
      </p:sp>
      <p:pic>
        <p:nvPicPr>
          <p:cNvPr id="14" name="Image 2" descr="preencoded.png">    </p:cNvPr>
          <p:cNvPicPr>
            <a:picLocks noChangeAspect="1"/>
          </p:cNvPicPr>
          <p:nvPr/>
        </p:nvPicPr>
        <p:blipFill>
          <a:blip r:embed="rId3"/>
          <a:stretch>
            <a:fillRect/>
          </a:stretch>
        </p:blipFill>
        <p:spPr>
          <a:xfrm>
            <a:off x="594360" y="2999232"/>
            <a:ext cx="384048" cy="384048"/>
          </a:xfrm>
          <a:prstGeom prst="rect">
            <a:avLst/>
          </a:prstGeom>
        </p:spPr>
      </p:pic>
      <p:sp>
        <p:nvSpPr>
          <p:cNvPr id="15" name="Text 10"/>
          <p:cNvSpPr/>
          <p:nvPr/>
        </p:nvSpPr>
        <p:spPr>
          <a:xfrm>
            <a:off x="1097280" y="2743200"/>
            <a:ext cx="3200400" cy="438912"/>
          </a:xfrm>
          <a:prstGeom prst="rect">
            <a:avLst/>
          </a:prstGeom>
          <a:noFill/>
          <a:ln/>
        </p:spPr>
        <p:txBody>
          <a:bodyPr wrap="square" lIns="0" tIns="0" rIns="0" bIns="0" rtlCol="0" anchor="ctr"/>
          <a:lstStyle/>
          <a:p>
            <a:pPr indent="0" marL="0">
              <a:buNone/>
            </a:pPr>
            <a:r>
              <a:rPr lang="en-US" sz="1600" b="1" dirty="0">
                <a:solidFill>
                  <a:srgbClr val="1C2E5E"/>
                </a:solidFill>
                <a:latin typeface="Cambria" pitchFamily="34" charset="0"/>
                <a:ea typeface="Cambria" pitchFamily="34" charset="-122"/>
                <a:cs typeface="Cambria" pitchFamily="34" charset="-120"/>
              </a:rPr>
              <a:t>Your students</a:t>
            </a:r>
            <a:endParaRPr lang="en-US" sz="1600" dirty="0"/>
          </a:p>
        </p:txBody>
      </p:sp>
      <p:sp>
        <p:nvSpPr>
          <p:cNvPr id="16" name="Text 11"/>
          <p:cNvSpPr/>
          <p:nvPr/>
        </p:nvSpPr>
        <p:spPr>
          <a:xfrm>
            <a:off x="1097280" y="3218688"/>
            <a:ext cx="3200400" cy="502920"/>
          </a:xfrm>
          <a:prstGeom prst="rect">
            <a:avLst/>
          </a:prstGeom>
          <a:noFill/>
          <a:ln/>
        </p:spPr>
        <p:txBody>
          <a:bodyPr wrap="square" lIns="0" tIns="0" rIns="0" bIns="0" rtlCol="0" anchor="ctr"/>
          <a:lstStyle/>
          <a:p>
            <a:pPr indent="0" marL="0">
              <a:lnSpc>
                <a:spcPct val="125000"/>
              </a:lnSpc>
              <a:buNone/>
            </a:pPr>
            <a:r>
              <a:rPr lang="en-US" sz="1150" dirty="0">
                <a:solidFill>
                  <a:srgbClr val="556070"/>
                </a:solidFill>
                <a:latin typeface="Calibri" pitchFamily="34" charset="0"/>
                <a:ea typeface="Calibri" pitchFamily="34" charset="-122"/>
                <a:cs typeface="Calibri" pitchFamily="34" charset="-120"/>
              </a:rPr>
              <a:t>Any year group, ages 13–19. No pre-screening needed</a:t>
            </a:r>
            <a:endParaRPr lang="en-US" sz="1150" dirty="0"/>
          </a:p>
        </p:txBody>
      </p:sp>
      <p:sp>
        <p:nvSpPr>
          <p:cNvPr id="17" name="Shape 12"/>
          <p:cNvSpPr/>
          <p:nvPr/>
        </p:nvSpPr>
        <p:spPr>
          <a:xfrm>
            <a:off x="4800600" y="2651760"/>
            <a:ext cx="4023360" cy="1234440"/>
          </a:xfrm>
          <a:prstGeom prst="roundedRect">
            <a:avLst>
              <a:gd name="adj" fmla="val 7407"/>
            </a:avLst>
          </a:prstGeom>
          <a:solidFill>
            <a:srgbClr val="FFFFFF"/>
          </a:solidFill>
          <a:ln w="12700">
            <a:solidFill>
              <a:srgbClr val="D0DAF0"/>
            </a:solidFill>
            <a:prstDash val="solid"/>
          </a:ln>
          <a:effectLst>
            <a:outerShdw sx="100000" sy="100000" kx="0" ky="0" algn="bl" rotWithShape="0" blurRad="63500" dist="25400" dir="2700000">
              <a:srgbClr val="000000">
                <a:alpha val="8000"/>
              </a:srgbClr>
            </a:outerShdw>
          </a:effectLst>
        </p:spPr>
      </p:sp>
      <p:pic>
        <p:nvPicPr>
          <p:cNvPr id="18" name="Image 3" descr="preencoded.png">    </p:cNvPr>
          <p:cNvPicPr>
            <a:picLocks noChangeAspect="1"/>
          </p:cNvPicPr>
          <p:nvPr/>
        </p:nvPicPr>
        <p:blipFill>
          <a:blip r:embed="rId4"/>
          <a:stretch>
            <a:fillRect/>
          </a:stretch>
        </p:blipFill>
        <p:spPr>
          <a:xfrm>
            <a:off x="4983480" y="2999232"/>
            <a:ext cx="384048" cy="384048"/>
          </a:xfrm>
          <a:prstGeom prst="rect">
            <a:avLst/>
          </a:prstGeom>
        </p:spPr>
      </p:pic>
      <p:sp>
        <p:nvSpPr>
          <p:cNvPr id="19" name="Text 13"/>
          <p:cNvSpPr/>
          <p:nvPr/>
        </p:nvSpPr>
        <p:spPr>
          <a:xfrm>
            <a:off x="5486400" y="2743200"/>
            <a:ext cx="3200400" cy="438912"/>
          </a:xfrm>
          <a:prstGeom prst="rect">
            <a:avLst/>
          </a:prstGeom>
          <a:noFill/>
          <a:ln/>
        </p:spPr>
        <p:txBody>
          <a:bodyPr wrap="square" lIns="0" tIns="0" rIns="0" bIns="0" rtlCol="0" anchor="ctr"/>
          <a:lstStyle/>
          <a:p>
            <a:pPr indent="0" marL="0">
              <a:buNone/>
            </a:pPr>
            <a:r>
              <a:rPr lang="en-US" sz="1600" b="1" dirty="0">
                <a:solidFill>
                  <a:srgbClr val="1C2E5E"/>
                </a:solidFill>
                <a:latin typeface="Cambria" pitchFamily="34" charset="0"/>
                <a:ea typeface="Cambria" pitchFamily="34" charset="-122"/>
                <a:cs typeface="Cambria" pitchFamily="34" charset="-120"/>
              </a:rPr>
              <a:t>A yes</a:t>
            </a:r>
            <a:endParaRPr lang="en-US" sz="1600" dirty="0"/>
          </a:p>
        </p:txBody>
      </p:sp>
      <p:sp>
        <p:nvSpPr>
          <p:cNvPr id="20" name="Text 14"/>
          <p:cNvSpPr/>
          <p:nvPr/>
        </p:nvSpPr>
        <p:spPr>
          <a:xfrm>
            <a:off x="5486400" y="3218688"/>
            <a:ext cx="3200400" cy="502920"/>
          </a:xfrm>
          <a:prstGeom prst="rect">
            <a:avLst/>
          </a:prstGeom>
          <a:noFill/>
          <a:ln/>
        </p:spPr>
        <p:txBody>
          <a:bodyPr wrap="square" lIns="0" tIns="0" rIns="0" bIns="0" rtlCol="0" anchor="ctr"/>
          <a:lstStyle/>
          <a:p>
            <a:pPr indent="0" marL="0">
              <a:lnSpc>
                <a:spcPct val="125000"/>
              </a:lnSpc>
              <a:buNone/>
            </a:pPr>
            <a:r>
              <a:rPr lang="en-US" sz="1150" dirty="0">
                <a:solidFill>
                  <a:srgbClr val="556070"/>
                </a:solidFill>
                <a:latin typeface="Calibri" pitchFamily="34" charset="0"/>
                <a:ea typeface="Calibri" pitchFamily="34" charset="-122"/>
                <a:cs typeface="Calibri" pitchFamily="34" charset="-120"/>
              </a:rPr>
              <a:t>That's it. We handle everything else.</a:t>
            </a:r>
            <a:endParaRPr lang="en-US" sz="1150" dirty="0"/>
          </a:p>
        </p:txBody>
      </p:sp>
      <p:sp>
        <p:nvSpPr>
          <p:cNvPr id="21" name="Shape 15"/>
          <p:cNvSpPr/>
          <p:nvPr/>
        </p:nvSpPr>
        <p:spPr>
          <a:xfrm>
            <a:off x="0" y="4823460"/>
            <a:ext cx="9144000" cy="320040"/>
          </a:xfrm>
          <a:prstGeom prst="rect">
            <a:avLst/>
          </a:prstGeom>
          <a:solidFill>
            <a:srgbClr val="141F45"/>
          </a:solidFill>
          <a:ln w="12700">
            <a:solidFill>
              <a:srgbClr val="141F45"/>
            </a:solidFill>
            <a:prstDash val="solid"/>
          </a:ln>
        </p:spPr>
      </p:sp>
      <p:sp>
        <p:nvSpPr>
          <p:cNvPr id="22" name="Text 16"/>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3" name="Text 17"/>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4" name="Text 18"/>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2 / 18</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4A31B"/>
          </a:solidFill>
          <a:ln w="12700">
            <a:solidFill>
              <a:srgbClr val="F4A31B"/>
            </a:solidFill>
            <a:prstDash val="solid"/>
          </a:ln>
        </p:spPr>
      </p:sp>
      <p:sp>
        <p:nvSpPr>
          <p:cNvPr id="3" name="Text 1"/>
          <p:cNvSpPr/>
          <p:nvPr/>
        </p:nvSpPr>
        <p:spPr>
          <a:xfrm>
            <a:off x="457200" y="201168"/>
            <a:ext cx="8229600" cy="50292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The problem your students face.</a:t>
            </a:r>
            <a:endParaRPr lang="en-US" sz="2600" dirty="0"/>
          </a:p>
        </p:txBody>
      </p:sp>
      <p:sp>
        <p:nvSpPr>
          <p:cNvPr id="4" name="Shape 2"/>
          <p:cNvSpPr/>
          <p:nvPr/>
        </p:nvSpPr>
        <p:spPr>
          <a:xfrm>
            <a:off x="411480" y="868680"/>
            <a:ext cx="3931920" cy="822960"/>
          </a:xfrm>
          <a:prstGeom prst="roundedRect">
            <a:avLst>
              <a:gd name="adj" fmla="val 7778"/>
            </a:avLst>
          </a:prstGeom>
          <a:solidFill>
            <a:srgbClr val="141F45"/>
          </a:solidFill>
          <a:ln w="12700">
            <a:solidFill>
              <a:srgbClr val="028090"/>
            </a:solidFill>
            <a:prstDash val="solid"/>
          </a:ln>
        </p:spPr>
      </p:sp>
      <p:sp>
        <p:nvSpPr>
          <p:cNvPr id="5" name="Text 3"/>
          <p:cNvSpPr/>
          <p:nvPr/>
        </p:nvSpPr>
        <p:spPr>
          <a:xfrm>
            <a:off x="502920" y="923544"/>
            <a:ext cx="1005840" cy="685800"/>
          </a:xfrm>
          <a:prstGeom prst="rect">
            <a:avLst/>
          </a:prstGeom>
          <a:noFill/>
          <a:ln/>
        </p:spPr>
        <p:txBody>
          <a:bodyPr wrap="square" lIns="0" tIns="0" rIns="0" bIns="0" rtlCol="0" anchor="ctr"/>
          <a:lstStyle/>
          <a:p>
            <a:pPr algn="ctr" indent="0" marL="0">
              <a:buNone/>
            </a:pPr>
            <a:r>
              <a:rPr lang="en-US" sz="2600" b="1" dirty="0">
                <a:solidFill>
                  <a:srgbClr val="F4A31B"/>
                </a:solidFill>
                <a:latin typeface="Cambria" pitchFamily="34" charset="0"/>
                <a:ea typeface="Cambria" pitchFamily="34" charset="-122"/>
                <a:cs typeface="Cambria" pitchFamily="34" charset="-120"/>
              </a:rPr>
              <a:t>1 in 3</a:t>
            </a:r>
            <a:endParaRPr lang="en-US" sz="2600" dirty="0"/>
          </a:p>
        </p:txBody>
      </p:sp>
      <p:sp>
        <p:nvSpPr>
          <p:cNvPr id="6" name="Text 4"/>
          <p:cNvSpPr/>
          <p:nvPr/>
        </p:nvSpPr>
        <p:spPr>
          <a:xfrm>
            <a:off x="1600200" y="978408"/>
            <a:ext cx="2651760" cy="594360"/>
          </a:xfrm>
          <a:prstGeom prst="rect">
            <a:avLst/>
          </a:prstGeom>
          <a:noFill/>
          <a:ln/>
        </p:spPr>
        <p:txBody>
          <a:bodyPr wrap="square" lIns="0" tIns="0" rIns="0" bIns="0" rtlCol="0" anchor="ctr"/>
          <a:lstStyle/>
          <a:p>
            <a:pPr indent="0" marL="0">
              <a:lnSpc>
                <a:spcPct val="130000"/>
              </a:lnSpc>
              <a:buNone/>
            </a:pPr>
            <a:r>
              <a:rPr lang="en-US" sz="1150" dirty="0">
                <a:solidFill>
                  <a:srgbClr val="B8C8DC"/>
                </a:solidFill>
                <a:latin typeface="Calibri" pitchFamily="34" charset="0"/>
                <a:ea typeface="Calibri" pitchFamily="34" charset="-122"/>
                <a:cs typeface="Calibri" pitchFamily="34" charset="-120"/>
              </a:rPr>
              <a:t>European teens binge drink at least once a month</a:t>
            </a:r>
            <a:endParaRPr lang="en-US" sz="1150" dirty="0"/>
          </a:p>
        </p:txBody>
      </p:sp>
      <p:sp>
        <p:nvSpPr>
          <p:cNvPr id="7" name="Shape 5"/>
          <p:cNvSpPr/>
          <p:nvPr/>
        </p:nvSpPr>
        <p:spPr>
          <a:xfrm>
            <a:off x="411480" y="1828800"/>
            <a:ext cx="3931920" cy="822960"/>
          </a:xfrm>
          <a:prstGeom prst="roundedRect">
            <a:avLst>
              <a:gd name="adj" fmla="val 7778"/>
            </a:avLst>
          </a:prstGeom>
          <a:solidFill>
            <a:srgbClr val="141F45"/>
          </a:solidFill>
          <a:ln w="12700">
            <a:solidFill>
              <a:srgbClr val="028090"/>
            </a:solidFill>
            <a:prstDash val="solid"/>
          </a:ln>
        </p:spPr>
      </p:sp>
      <p:sp>
        <p:nvSpPr>
          <p:cNvPr id="8" name="Text 6"/>
          <p:cNvSpPr/>
          <p:nvPr/>
        </p:nvSpPr>
        <p:spPr>
          <a:xfrm>
            <a:off x="502920" y="1883664"/>
            <a:ext cx="1005840" cy="685800"/>
          </a:xfrm>
          <a:prstGeom prst="rect">
            <a:avLst/>
          </a:prstGeom>
          <a:noFill/>
          <a:ln/>
        </p:spPr>
        <p:txBody>
          <a:bodyPr wrap="square" lIns="0" tIns="0" rIns="0" bIns="0" rtlCol="0" anchor="ctr"/>
          <a:lstStyle/>
          <a:p>
            <a:pPr algn="ctr" indent="0" marL="0">
              <a:buNone/>
            </a:pPr>
            <a:r>
              <a:rPr lang="en-US" sz="2600" b="1" dirty="0">
                <a:solidFill>
                  <a:srgbClr val="F4A31B"/>
                </a:solidFill>
                <a:latin typeface="Cambria" pitchFamily="34" charset="0"/>
                <a:ea typeface="Cambria" pitchFamily="34" charset="-122"/>
                <a:cs typeface="Cambria" pitchFamily="34" charset="-120"/>
              </a:rPr>
              <a:t>4×</a:t>
            </a:r>
            <a:endParaRPr lang="en-US" sz="2600" dirty="0"/>
          </a:p>
        </p:txBody>
      </p:sp>
      <p:sp>
        <p:nvSpPr>
          <p:cNvPr id="9" name="Text 7"/>
          <p:cNvSpPr/>
          <p:nvPr/>
        </p:nvSpPr>
        <p:spPr>
          <a:xfrm>
            <a:off x="1600200" y="1938528"/>
            <a:ext cx="2651760" cy="594360"/>
          </a:xfrm>
          <a:prstGeom prst="rect">
            <a:avLst/>
          </a:prstGeom>
          <a:noFill/>
          <a:ln/>
        </p:spPr>
        <p:txBody>
          <a:bodyPr wrap="square" lIns="0" tIns="0" rIns="0" bIns="0" rtlCol="0" anchor="ctr"/>
          <a:lstStyle/>
          <a:p>
            <a:pPr indent="0" marL="0">
              <a:lnSpc>
                <a:spcPct val="130000"/>
              </a:lnSpc>
              <a:buNone/>
            </a:pPr>
            <a:r>
              <a:rPr lang="en-US" sz="1150" dirty="0">
                <a:solidFill>
                  <a:srgbClr val="B8C8DC"/>
                </a:solidFill>
                <a:latin typeface="Calibri" pitchFamily="34" charset="0"/>
                <a:ea typeface="Calibri" pitchFamily="34" charset="-122"/>
                <a:cs typeface="Calibri" pitchFamily="34" charset="-120"/>
              </a:rPr>
              <a:t>higher dependency risk in the teenage brain vs adult</a:t>
            </a:r>
            <a:endParaRPr lang="en-US" sz="1150" dirty="0"/>
          </a:p>
        </p:txBody>
      </p:sp>
      <p:sp>
        <p:nvSpPr>
          <p:cNvPr id="10" name="Shape 8"/>
          <p:cNvSpPr/>
          <p:nvPr/>
        </p:nvSpPr>
        <p:spPr>
          <a:xfrm>
            <a:off x="411480" y="2788920"/>
            <a:ext cx="3931920" cy="822960"/>
          </a:xfrm>
          <a:prstGeom prst="roundedRect">
            <a:avLst>
              <a:gd name="adj" fmla="val 7778"/>
            </a:avLst>
          </a:prstGeom>
          <a:solidFill>
            <a:srgbClr val="141F45"/>
          </a:solidFill>
          <a:ln w="12700">
            <a:solidFill>
              <a:srgbClr val="028090"/>
            </a:solidFill>
            <a:prstDash val="solid"/>
          </a:ln>
        </p:spPr>
      </p:sp>
      <p:sp>
        <p:nvSpPr>
          <p:cNvPr id="11" name="Text 9"/>
          <p:cNvSpPr/>
          <p:nvPr/>
        </p:nvSpPr>
        <p:spPr>
          <a:xfrm>
            <a:off x="502920" y="2843784"/>
            <a:ext cx="1005840" cy="685800"/>
          </a:xfrm>
          <a:prstGeom prst="rect">
            <a:avLst/>
          </a:prstGeom>
          <a:noFill/>
          <a:ln/>
        </p:spPr>
        <p:txBody>
          <a:bodyPr wrap="square" lIns="0" tIns="0" rIns="0" bIns="0" rtlCol="0" anchor="ctr"/>
          <a:lstStyle/>
          <a:p>
            <a:pPr algn="ctr" indent="0" marL="0">
              <a:buNone/>
            </a:pPr>
            <a:r>
              <a:rPr lang="en-US" sz="2600" b="1" dirty="0">
                <a:solidFill>
                  <a:srgbClr val="F4A31B"/>
                </a:solidFill>
                <a:latin typeface="Cambria" pitchFamily="34" charset="0"/>
                <a:ea typeface="Cambria" pitchFamily="34" charset="-122"/>
                <a:cs typeface="Cambria" pitchFamily="34" charset="-120"/>
              </a:rPr>
              <a:t>14–18</a:t>
            </a:r>
            <a:endParaRPr lang="en-US" sz="2600" dirty="0"/>
          </a:p>
        </p:txBody>
      </p:sp>
      <p:sp>
        <p:nvSpPr>
          <p:cNvPr id="12" name="Text 10"/>
          <p:cNvSpPr/>
          <p:nvPr/>
        </p:nvSpPr>
        <p:spPr>
          <a:xfrm>
            <a:off x="1600200" y="2898648"/>
            <a:ext cx="2651760" cy="594360"/>
          </a:xfrm>
          <a:prstGeom prst="rect">
            <a:avLst/>
          </a:prstGeom>
          <a:noFill/>
          <a:ln/>
        </p:spPr>
        <p:txBody>
          <a:bodyPr wrap="square" lIns="0" tIns="0" rIns="0" bIns="0" rtlCol="0" anchor="ctr"/>
          <a:lstStyle/>
          <a:p>
            <a:pPr indent="0" marL="0">
              <a:lnSpc>
                <a:spcPct val="130000"/>
              </a:lnSpc>
              <a:buNone/>
            </a:pPr>
            <a:r>
              <a:rPr lang="en-US" sz="1150" dirty="0">
                <a:solidFill>
                  <a:srgbClr val="B8C8DC"/>
                </a:solidFill>
                <a:latin typeface="Calibri" pitchFamily="34" charset="0"/>
                <a:ea typeface="Calibri" pitchFamily="34" charset="-122"/>
                <a:cs typeface="Calibri" pitchFamily="34" charset="-120"/>
              </a:rPr>
              <a:t>the peak window for first substance exposure</a:t>
            </a:r>
            <a:endParaRPr lang="en-US" sz="1150" dirty="0"/>
          </a:p>
        </p:txBody>
      </p:sp>
      <p:sp>
        <p:nvSpPr>
          <p:cNvPr id="13" name="Shape 11"/>
          <p:cNvSpPr/>
          <p:nvPr/>
        </p:nvSpPr>
        <p:spPr>
          <a:xfrm>
            <a:off x="411480" y="3749040"/>
            <a:ext cx="3931920" cy="822960"/>
          </a:xfrm>
          <a:prstGeom prst="roundedRect">
            <a:avLst>
              <a:gd name="adj" fmla="val 7778"/>
            </a:avLst>
          </a:prstGeom>
          <a:solidFill>
            <a:srgbClr val="141F45"/>
          </a:solidFill>
          <a:ln w="12700">
            <a:solidFill>
              <a:srgbClr val="028090"/>
            </a:solidFill>
            <a:prstDash val="solid"/>
          </a:ln>
        </p:spPr>
      </p:sp>
      <p:sp>
        <p:nvSpPr>
          <p:cNvPr id="14" name="Text 12"/>
          <p:cNvSpPr/>
          <p:nvPr/>
        </p:nvSpPr>
        <p:spPr>
          <a:xfrm>
            <a:off x="502920" y="3803904"/>
            <a:ext cx="1005840" cy="685800"/>
          </a:xfrm>
          <a:prstGeom prst="rect">
            <a:avLst/>
          </a:prstGeom>
          <a:noFill/>
          <a:ln/>
        </p:spPr>
        <p:txBody>
          <a:bodyPr wrap="square" lIns="0" tIns="0" rIns="0" bIns="0" rtlCol="0" anchor="ctr"/>
          <a:lstStyle/>
          <a:p>
            <a:pPr algn="ctr" indent="0" marL="0">
              <a:buNone/>
            </a:pPr>
            <a:r>
              <a:rPr lang="en-US" sz="2600" b="1" dirty="0">
                <a:solidFill>
                  <a:srgbClr val="F4A31B"/>
                </a:solidFill>
                <a:latin typeface="Cambria" pitchFamily="34" charset="0"/>
                <a:ea typeface="Cambria" pitchFamily="34" charset="-122"/>
                <a:cs typeface="Cambria" pitchFamily="34" charset="-120"/>
              </a:rPr>
              <a:t>72 hrs</a:t>
            </a:r>
            <a:endParaRPr lang="en-US" sz="2600" dirty="0"/>
          </a:p>
        </p:txBody>
      </p:sp>
      <p:sp>
        <p:nvSpPr>
          <p:cNvPr id="15" name="Text 13"/>
          <p:cNvSpPr/>
          <p:nvPr/>
        </p:nvSpPr>
        <p:spPr>
          <a:xfrm>
            <a:off x="1600200" y="3858768"/>
            <a:ext cx="2651760" cy="594360"/>
          </a:xfrm>
          <a:prstGeom prst="rect">
            <a:avLst/>
          </a:prstGeom>
          <a:noFill/>
          <a:ln/>
        </p:spPr>
        <p:txBody>
          <a:bodyPr wrap="square" lIns="0" tIns="0" rIns="0" bIns="0" rtlCol="0" anchor="ctr"/>
          <a:lstStyle/>
          <a:p>
            <a:pPr indent="0" marL="0">
              <a:lnSpc>
                <a:spcPct val="130000"/>
              </a:lnSpc>
              <a:buNone/>
            </a:pPr>
            <a:r>
              <a:rPr lang="en-US" sz="1150" dirty="0">
                <a:solidFill>
                  <a:srgbClr val="B8C8DC"/>
                </a:solidFill>
                <a:latin typeface="Calibri" pitchFamily="34" charset="0"/>
                <a:ea typeface="Calibri" pitchFamily="34" charset="-122"/>
                <a:cs typeface="Calibri" pitchFamily="34" charset="-120"/>
              </a:rPr>
              <a:t>how long cognitive recovery takes in teens after alcohol</a:t>
            </a:r>
            <a:endParaRPr lang="en-US" sz="1150" dirty="0"/>
          </a:p>
        </p:txBody>
      </p:sp>
      <p:sp>
        <p:nvSpPr>
          <p:cNvPr id="16" name="Shape 14"/>
          <p:cNvSpPr/>
          <p:nvPr/>
        </p:nvSpPr>
        <p:spPr>
          <a:xfrm>
            <a:off x="4754880" y="868680"/>
            <a:ext cx="3931920" cy="3749040"/>
          </a:xfrm>
          <a:prstGeom prst="roundedRect">
            <a:avLst>
              <a:gd name="adj" fmla="val 2439"/>
            </a:avLst>
          </a:prstGeom>
          <a:solidFill>
            <a:srgbClr val="141F45"/>
          </a:solidFill>
          <a:ln w="12700">
            <a:solidFill>
              <a:srgbClr val="2A4070"/>
            </a:solidFill>
            <a:prstDash val="solid"/>
          </a:ln>
        </p:spPr>
      </p:sp>
      <p:pic>
        <p:nvPicPr>
          <p:cNvPr id="17" name="Image 0" descr="preencoded.png">    </p:cNvPr>
          <p:cNvPicPr>
            <a:picLocks noChangeAspect="1"/>
          </p:cNvPicPr>
          <p:nvPr/>
        </p:nvPicPr>
        <p:blipFill>
          <a:blip r:embed="rId1"/>
          <a:stretch>
            <a:fillRect/>
          </a:stretch>
        </p:blipFill>
        <p:spPr>
          <a:xfrm>
            <a:off x="5029200" y="1051560"/>
            <a:ext cx="347472" cy="347472"/>
          </a:xfrm>
          <a:prstGeom prst="rect">
            <a:avLst/>
          </a:prstGeom>
        </p:spPr>
      </p:pic>
      <p:sp>
        <p:nvSpPr>
          <p:cNvPr id="18" name="Text 15"/>
          <p:cNvSpPr/>
          <p:nvPr/>
        </p:nvSpPr>
        <p:spPr>
          <a:xfrm>
            <a:off x="4892040" y="1508760"/>
            <a:ext cx="3611880" cy="2286000"/>
          </a:xfrm>
          <a:prstGeom prst="rect">
            <a:avLst/>
          </a:prstGeom>
          <a:noFill/>
          <a:ln/>
        </p:spPr>
        <p:txBody>
          <a:bodyPr wrap="square" lIns="0" tIns="0" rIns="0" bIns="0" rtlCol="0" anchor="ctr"/>
          <a:lstStyle/>
          <a:p>
            <a:pPr indent="0" marL="0">
              <a:lnSpc>
                <a:spcPct val="145000"/>
              </a:lnSpc>
              <a:buNone/>
            </a:pPr>
            <a:r>
              <a:rPr lang="en-US" sz="1200" dirty="0">
                <a:solidFill>
                  <a:srgbClr val="B8C8DC"/>
                </a:solidFill>
                <a:latin typeface="Calibri" pitchFamily="34" charset="0"/>
                <a:ea typeface="Calibri" pitchFamily="34" charset="-122"/>
                <a:cs typeface="Calibri" pitchFamily="34" charset="-120"/>
              </a:rPr>
              <a:t>The problem is not a lack of information.</a:t>
            </a:r>
            <a:endParaRPr lang="en-US" sz="1200" dirty="0"/>
          </a:p>
          <a:p>
            <a:pPr indent="0" marL="0">
              <a:lnSpc>
                <a:spcPct val="145000"/>
              </a:lnSpc>
              <a:buNone/>
            </a:pPr>
            <a:endParaRPr lang="en-US" sz="1200" dirty="0"/>
          </a:p>
          <a:p>
            <a:pPr indent="0" marL="0">
              <a:lnSpc>
                <a:spcPct val="145000"/>
              </a:lnSpc>
              <a:buNone/>
            </a:pPr>
            <a:r>
              <a:rPr lang="en-US" sz="1200" dirty="0">
                <a:solidFill>
                  <a:srgbClr val="B8C8DC"/>
                </a:solidFill>
                <a:latin typeface="Calibri" pitchFamily="34" charset="0"/>
                <a:ea typeface="Calibri" pitchFamily="34" charset="-122"/>
                <a:cs typeface="Calibri" pitchFamily="34" charset="-120"/>
              </a:rPr>
              <a:t>It is a lack of relevant, trusted, peer-delivered information.</a:t>
            </a:r>
            <a:endParaRPr lang="en-US" sz="1200" dirty="0"/>
          </a:p>
          <a:p>
            <a:pPr indent="0" marL="0">
              <a:lnSpc>
                <a:spcPct val="145000"/>
              </a:lnSpc>
              <a:buNone/>
            </a:pPr>
            <a:endParaRPr lang="en-US" sz="1200" dirty="0"/>
          </a:p>
          <a:p>
            <a:pPr indent="0" marL="0">
              <a:lnSpc>
                <a:spcPct val="145000"/>
              </a:lnSpc>
              <a:buNone/>
            </a:pPr>
            <a:r>
              <a:rPr lang="en-US" sz="1200" dirty="0">
                <a:solidFill>
                  <a:srgbClr val="B8C8DC"/>
                </a:solidFill>
                <a:latin typeface="Calibri" pitchFamily="34" charset="0"/>
                <a:ea typeface="Calibri" pitchFamily="34" charset="-122"/>
                <a:cs typeface="Calibri" pitchFamily="34" charset="-120"/>
              </a:rPr>
              <a:t>When a teacher tells a 16-year-old not to drink, they hear authority. When a fellow student explains what alcohol does to their brain — they listen.</a:t>
            </a:r>
            <a:endParaRPr lang="en-US" sz="1200" dirty="0"/>
          </a:p>
        </p:txBody>
      </p:sp>
      <p:sp>
        <p:nvSpPr>
          <p:cNvPr id="19" name="Text 16"/>
          <p:cNvSpPr/>
          <p:nvPr/>
        </p:nvSpPr>
        <p:spPr>
          <a:xfrm>
            <a:off x="4892040" y="3886200"/>
            <a:ext cx="3611880" cy="320040"/>
          </a:xfrm>
          <a:prstGeom prst="rect">
            <a:avLst/>
          </a:prstGeom>
          <a:noFill/>
          <a:ln/>
        </p:spPr>
        <p:txBody>
          <a:bodyPr wrap="square" lIns="0" tIns="0" rIns="0" bIns="0" rtlCol="0" anchor="ctr"/>
          <a:lstStyle/>
          <a:p>
            <a:pPr indent="0" marL="0">
              <a:buNone/>
            </a:pPr>
            <a:r>
              <a:rPr lang="en-US" sz="1050" i="1" dirty="0">
                <a:solidFill>
                  <a:srgbClr val="028090"/>
                </a:solidFill>
                <a:latin typeface="Calibri" pitchFamily="34" charset="0"/>
                <a:ea typeface="Calibri" pitchFamily="34" charset="-122"/>
                <a:cs typeface="Calibri" pitchFamily="34" charset="-120"/>
              </a:rPr>
              <a:t>— SoberGenZ Manifesto</a:t>
            </a:r>
            <a:endParaRPr lang="en-US" sz="1050" dirty="0"/>
          </a:p>
        </p:txBody>
      </p:sp>
      <p:sp>
        <p:nvSpPr>
          <p:cNvPr id="20" name="Shape 17"/>
          <p:cNvSpPr/>
          <p:nvPr/>
        </p:nvSpPr>
        <p:spPr>
          <a:xfrm>
            <a:off x="0" y="4823460"/>
            <a:ext cx="9144000" cy="320040"/>
          </a:xfrm>
          <a:prstGeom prst="rect">
            <a:avLst/>
          </a:prstGeom>
          <a:solidFill>
            <a:srgbClr val="141F45"/>
          </a:solidFill>
          <a:ln w="12700">
            <a:solidFill>
              <a:srgbClr val="141F45"/>
            </a:solidFill>
            <a:prstDash val="solid"/>
          </a:ln>
        </p:spPr>
      </p:sp>
      <p:sp>
        <p:nvSpPr>
          <p:cNvPr id="21" name="Text 18"/>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2" name="Text 19"/>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3" name="Text 20"/>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3 / 18</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How SoberGenZ is different.</a:t>
            </a:r>
            <a:endParaRPr lang="en-US" sz="2600" dirty="0"/>
          </a:p>
        </p:txBody>
      </p:sp>
      <p:sp>
        <p:nvSpPr>
          <p:cNvPr id="4" name="Text 2"/>
          <p:cNvSpPr/>
          <p:nvPr/>
        </p:nvSpPr>
        <p:spPr>
          <a:xfrm>
            <a:off x="457200" y="667512"/>
            <a:ext cx="8229600" cy="320040"/>
          </a:xfrm>
          <a:prstGeom prst="rect">
            <a:avLst/>
          </a:prstGeom>
          <a:noFill/>
          <a:ln/>
        </p:spPr>
        <p:txBody>
          <a:bodyPr wrap="square" lIns="0" tIns="0" rIns="0" bIns="0" rtlCol="0" anchor="ctr"/>
          <a:lstStyle/>
          <a:p>
            <a:pPr indent="0" marL="0">
              <a:buNone/>
            </a:pPr>
            <a:r>
              <a:rPr lang="en-US" sz="1350" i="1" dirty="0">
                <a:solidFill>
                  <a:srgbClr val="028090"/>
                </a:solidFill>
                <a:latin typeface="Calibri" pitchFamily="34" charset="0"/>
                <a:ea typeface="Calibri" pitchFamily="34" charset="-122"/>
                <a:cs typeface="Calibri" pitchFamily="34" charset="-120"/>
              </a:rPr>
              <a:t>Not another assembly. Not another poster campaign.</a:t>
            </a:r>
            <a:endParaRPr lang="en-US" sz="1350" dirty="0"/>
          </a:p>
        </p:txBody>
      </p:sp>
      <p:sp>
        <p:nvSpPr>
          <p:cNvPr id="5" name="Shape 3"/>
          <p:cNvSpPr/>
          <p:nvPr/>
        </p:nvSpPr>
        <p:spPr>
          <a:xfrm>
            <a:off x="411480" y="1051560"/>
            <a:ext cx="3931920" cy="521208"/>
          </a:xfrm>
          <a:prstGeom prst="rect">
            <a:avLst/>
          </a:prstGeom>
          <a:solidFill>
            <a:srgbClr val="1C2E5E"/>
          </a:solidFill>
          <a:ln w="9525">
            <a:solidFill>
              <a:srgbClr val="C8D3E8"/>
            </a:solidFill>
            <a:prstDash val="solid"/>
          </a:ln>
        </p:spPr>
      </p:sp>
      <p:sp>
        <p:nvSpPr>
          <p:cNvPr id="6" name="Shape 4"/>
          <p:cNvSpPr/>
          <p:nvPr/>
        </p:nvSpPr>
        <p:spPr>
          <a:xfrm>
            <a:off x="4343400" y="1051560"/>
            <a:ext cx="4389120" cy="521208"/>
          </a:xfrm>
          <a:prstGeom prst="rect">
            <a:avLst/>
          </a:prstGeom>
          <a:solidFill>
            <a:srgbClr val="028090"/>
          </a:solidFill>
          <a:ln w="9525">
            <a:solidFill>
              <a:srgbClr val="A0D4CC"/>
            </a:solidFill>
            <a:prstDash val="solid"/>
          </a:ln>
        </p:spPr>
      </p:sp>
      <p:sp>
        <p:nvSpPr>
          <p:cNvPr id="7" name="Text 5"/>
          <p:cNvSpPr/>
          <p:nvPr/>
        </p:nvSpPr>
        <p:spPr>
          <a:xfrm>
            <a:off x="548640" y="1088136"/>
            <a:ext cx="3657600" cy="44805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OLD APPROACH</a:t>
            </a:r>
            <a:endParaRPr lang="en-US" sz="1200" dirty="0"/>
          </a:p>
        </p:txBody>
      </p:sp>
      <p:sp>
        <p:nvSpPr>
          <p:cNvPr id="8" name="Text 6"/>
          <p:cNvSpPr/>
          <p:nvPr/>
        </p:nvSpPr>
        <p:spPr>
          <a:xfrm>
            <a:off x="4480560" y="1088136"/>
            <a:ext cx="4114800" cy="448056"/>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THE SOBERGENZ WAY</a:t>
            </a:r>
            <a:endParaRPr lang="en-US" sz="1200" dirty="0"/>
          </a:p>
        </p:txBody>
      </p:sp>
      <p:sp>
        <p:nvSpPr>
          <p:cNvPr id="9" name="Shape 7"/>
          <p:cNvSpPr/>
          <p:nvPr/>
        </p:nvSpPr>
        <p:spPr>
          <a:xfrm>
            <a:off x="411480" y="1600200"/>
            <a:ext cx="3931920" cy="521208"/>
          </a:xfrm>
          <a:prstGeom prst="rect">
            <a:avLst/>
          </a:prstGeom>
          <a:solidFill>
            <a:srgbClr val="EBF0FB"/>
          </a:solidFill>
          <a:ln w="9525">
            <a:solidFill>
              <a:srgbClr val="C8D3E8"/>
            </a:solidFill>
            <a:prstDash val="solid"/>
          </a:ln>
        </p:spPr>
      </p:sp>
      <p:sp>
        <p:nvSpPr>
          <p:cNvPr id="10" name="Shape 8"/>
          <p:cNvSpPr/>
          <p:nvPr/>
        </p:nvSpPr>
        <p:spPr>
          <a:xfrm>
            <a:off x="4343400" y="1600200"/>
            <a:ext cx="4389120" cy="521208"/>
          </a:xfrm>
          <a:prstGeom prst="rect">
            <a:avLst/>
          </a:prstGeom>
          <a:solidFill>
            <a:srgbClr val="D5F0EC"/>
          </a:solidFill>
          <a:ln w="9525">
            <a:solidFill>
              <a:srgbClr val="A0D4CC"/>
            </a:solidFill>
            <a:prstDash val="solid"/>
          </a:ln>
        </p:spPr>
      </p:sp>
      <p:sp>
        <p:nvSpPr>
          <p:cNvPr id="11" name="Text 9"/>
          <p:cNvSpPr/>
          <p:nvPr/>
        </p:nvSpPr>
        <p:spPr>
          <a:xfrm>
            <a:off x="548640" y="1636776"/>
            <a:ext cx="3657600" cy="448056"/>
          </a:xfrm>
          <a:prstGeom prst="rect">
            <a:avLst/>
          </a:prstGeom>
          <a:noFill/>
          <a:ln/>
        </p:spPr>
        <p:txBody>
          <a:bodyPr wrap="square" lIns="0" tIns="0" rIns="0" bIns="0" rtlCol="0" anchor="ctr"/>
          <a:lstStyle/>
          <a:p>
            <a:pPr indent="0" marL="0">
              <a:buNone/>
            </a:pPr>
            <a:r>
              <a:rPr lang="en-US" sz="1200" dirty="0">
                <a:solidFill>
                  <a:srgbClr val="445060"/>
                </a:solidFill>
                <a:latin typeface="Calibri" pitchFamily="34" charset="0"/>
                <a:ea typeface="Calibri" pitchFamily="34" charset="-122"/>
                <a:cs typeface="Calibri" pitchFamily="34" charset="-120"/>
              </a:rPr>
              <a:t>Adults talking at teens</a:t>
            </a:r>
            <a:endParaRPr lang="en-US" sz="1200" dirty="0"/>
          </a:p>
        </p:txBody>
      </p:sp>
      <p:sp>
        <p:nvSpPr>
          <p:cNvPr id="12" name="Text 10"/>
          <p:cNvSpPr/>
          <p:nvPr/>
        </p:nvSpPr>
        <p:spPr>
          <a:xfrm>
            <a:off x="4480560" y="1636776"/>
            <a:ext cx="4114800" cy="448056"/>
          </a:xfrm>
          <a:prstGeom prst="rect">
            <a:avLst/>
          </a:prstGeom>
          <a:noFill/>
          <a:ln/>
        </p:spPr>
        <p:txBody>
          <a:bodyPr wrap="square" lIns="0" tIns="0" rIns="0" bIns="0" rtlCol="0" anchor="ctr"/>
          <a:lstStyle/>
          <a:p>
            <a:pPr indent="0" marL="0">
              <a:buNone/>
            </a:pPr>
            <a:r>
              <a:rPr lang="en-US" sz="1200" dirty="0">
                <a:solidFill>
                  <a:srgbClr val="141F45"/>
                </a:solidFill>
                <a:latin typeface="Calibri" pitchFamily="34" charset="0"/>
                <a:ea typeface="Calibri" pitchFamily="34" charset="-122"/>
                <a:cs typeface="Calibri" pitchFamily="34" charset="-120"/>
              </a:rPr>
              <a:t>Peers talking with peers</a:t>
            </a:r>
            <a:endParaRPr lang="en-US" sz="1200" dirty="0"/>
          </a:p>
        </p:txBody>
      </p:sp>
      <p:sp>
        <p:nvSpPr>
          <p:cNvPr id="13" name="Shape 11"/>
          <p:cNvSpPr/>
          <p:nvPr/>
        </p:nvSpPr>
        <p:spPr>
          <a:xfrm>
            <a:off x="411480" y="2148840"/>
            <a:ext cx="3931920" cy="521208"/>
          </a:xfrm>
          <a:prstGeom prst="rect">
            <a:avLst/>
          </a:prstGeom>
          <a:solidFill>
            <a:srgbClr val="FFFFFF"/>
          </a:solidFill>
          <a:ln w="9525">
            <a:solidFill>
              <a:srgbClr val="C8D3E8"/>
            </a:solidFill>
            <a:prstDash val="solid"/>
          </a:ln>
        </p:spPr>
      </p:sp>
      <p:sp>
        <p:nvSpPr>
          <p:cNvPr id="14" name="Shape 12"/>
          <p:cNvSpPr/>
          <p:nvPr/>
        </p:nvSpPr>
        <p:spPr>
          <a:xfrm>
            <a:off x="4343400" y="2148840"/>
            <a:ext cx="4389120" cy="521208"/>
          </a:xfrm>
          <a:prstGeom prst="rect">
            <a:avLst/>
          </a:prstGeom>
          <a:solidFill>
            <a:srgbClr val="E6F7F5"/>
          </a:solidFill>
          <a:ln w="9525">
            <a:solidFill>
              <a:srgbClr val="A0D4CC"/>
            </a:solidFill>
            <a:prstDash val="solid"/>
          </a:ln>
        </p:spPr>
      </p:sp>
      <p:sp>
        <p:nvSpPr>
          <p:cNvPr id="15" name="Text 13"/>
          <p:cNvSpPr/>
          <p:nvPr/>
        </p:nvSpPr>
        <p:spPr>
          <a:xfrm>
            <a:off x="548640" y="2185416"/>
            <a:ext cx="3657600" cy="448056"/>
          </a:xfrm>
          <a:prstGeom prst="rect">
            <a:avLst/>
          </a:prstGeom>
          <a:noFill/>
          <a:ln/>
        </p:spPr>
        <p:txBody>
          <a:bodyPr wrap="square" lIns="0" tIns="0" rIns="0" bIns="0" rtlCol="0" anchor="ctr"/>
          <a:lstStyle/>
          <a:p>
            <a:pPr indent="0" marL="0">
              <a:buNone/>
            </a:pPr>
            <a:r>
              <a:rPr lang="en-US" sz="1200" dirty="0">
                <a:solidFill>
                  <a:srgbClr val="445060"/>
                </a:solidFill>
                <a:latin typeface="Calibri" pitchFamily="34" charset="0"/>
                <a:ea typeface="Calibri" pitchFamily="34" charset="-122"/>
                <a:cs typeface="Calibri" pitchFamily="34" charset="-120"/>
              </a:rPr>
              <a:t>Moral warnings &amp; fear</a:t>
            </a:r>
            <a:endParaRPr lang="en-US" sz="1200" dirty="0"/>
          </a:p>
        </p:txBody>
      </p:sp>
      <p:sp>
        <p:nvSpPr>
          <p:cNvPr id="16" name="Text 14"/>
          <p:cNvSpPr/>
          <p:nvPr/>
        </p:nvSpPr>
        <p:spPr>
          <a:xfrm>
            <a:off x="4480560" y="2185416"/>
            <a:ext cx="4114800" cy="448056"/>
          </a:xfrm>
          <a:prstGeom prst="rect">
            <a:avLst/>
          </a:prstGeom>
          <a:noFill/>
          <a:ln/>
        </p:spPr>
        <p:txBody>
          <a:bodyPr wrap="square" lIns="0" tIns="0" rIns="0" bIns="0" rtlCol="0" anchor="ctr"/>
          <a:lstStyle/>
          <a:p>
            <a:pPr indent="0" marL="0">
              <a:buNone/>
            </a:pPr>
            <a:r>
              <a:rPr lang="en-US" sz="1200" dirty="0">
                <a:solidFill>
                  <a:srgbClr val="141F45"/>
                </a:solidFill>
                <a:latin typeface="Calibri" pitchFamily="34" charset="0"/>
                <a:ea typeface="Calibri" pitchFamily="34" charset="-122"/>
                <a:cs typeface="Calibri" pitchFamily="34" charset="-120"/>
              </a:rPr>
              <a:t>Neuroscience and real data</a:t>
            </a:r>
            <a:endParaRPr lang="en-US" sz="1200" dirty="0"/>
          </a:p>
        </p:txBody>
      </p:sp>
      <p:sp>
        <p:nvSpPr>
          <p:cNvPr id="17" name="Shape 15"/>
          <p:cNvSpPr/>
          <p:nvPr/>
        </p:nvSpPr>
        <p:spPr>
          <a:xfrm>
            <a:off x="411480" y="2697480"/>
            <a:ext cx="3931920" cy="521208"/>
          </a:xfrm>
          <a:prstGeom prst="rect">
            <a:avLst/>
          </a:prstGeom>
          <a:solidFill>
            <a:srgbClr val="EBF0FB"/>
          </a:solidFill>
          <a:ln w="9525">
            <a:solidFill>
              <a:srgbClr val="C8D3E8"/>
            </a:solidFill>
            <a:prstDash val="solid"/>
          </a:ln>
        </p:spPr>
      </p:sp>
      <p:sp>
        <p:nvSpPr>
          <p:cNvPr id="18" name="Shape 16"/>
          <p:cNvSpPr/>
          <p:nvPr/>
        </p:nvSpPr>
        <p:spPr>
          <a:xfrm>
            <a:off x="4343400" y="2697480"/>
            <a:ext cx="4389120" cy="521208"/>
          </a:xfrm>
          <a:prstGeom prst="rect">
            <a:avLst/>
          </a:prstGeom>
          <a:solidFill>
            <a:srgbClr val="D5F0EC"/>
          </a:solidFill>
          <a:ln w="9525">
            <a:solidFill>
              <a:srgbClr val="A0D4CC"/>
            </a:solidFill>
            <a:prstDash val="solid"/>
          </a:ln>
        </p:spPr>
      </p:sp>
      <p:sp>
        <p:nvSpPr>
          <p:cNvPr id="19" name="Text 17"/>
          <p:cNvSpPr/>
          <p:nvPr/>
        </p:nvSpPr>
        <p:spPr>
          <a:xfrm>
            <a:off x="548640" y="2734056"/>
            <a:ext cx="3657600" cy="448056"/>
          </a:xfrm>
          <a:prstGeom prst="rect">
            <a:avLst/>
          </a:prstGeom>
          <a:noFill/>
          <a:ln/>
        </p:spPr>
        <p:txBody>
          <a:bodyPr wrap="square" lIns="0" tIns="0" rIns="0" bIns="0" rtlCol="0" anchor="ctr"/>
          <a:lstStyle/>
          <a:p>
            <a:pPr indent="0" marL="0">
              <a:buNone/>
            </a:pPr>
            <a:r>
              <a:rPr lang="en-US" sz="1200" dirty="0">
                <a:solidFill>
                  <a:srgbClr val="445060"/>
                </a:solidFill>
                <a:latin typeface="Calibri" pitchFamily="34" charset="0"/>
                <a:ea typeface="Calibri" pitchFamily="34" charset="-122"/>
                <a:cs typeface="Calibri" pitchFamily="34" charset="-120"/>
              </a:rPr>
              <a:t>One-off assemblies</a:t>
            </a:r>
            <a:endParaRPr lang="en-US" sz="1200" dirty="0"/>
          </a:p>
        </p:txBody>
      </p:sp>
      <p:sp>
        <p:nvSpPr>
          <p:cNvPr id="20" name="Text 18"/>
          <p:cNvSpPr/>
          <p:nvPr/>
        </p:nvSpPr>
        <p:spPr>
          <a:xfrm>
            <a:off x="4480560" y="2734056"/>
            <a:ext cx="4114800" cy="448056"/>
          </a:xfrm>
          <a:prstGeom prst="rect">
            <a:avLst/>
          </a:prstGeom>
          <a:noFill/>
          <a:ln/>
        </p:spPr>
        <p:txBody>
          <a:bodyPr wrap="square" lIns="0" tIns="0" rIns="0" bIns="0" rtlCol="0" anchor="ctr"/>
          <a:lstStyle/>
          <a:p>
            <a:pPr indent="0" marL="0">
              <a:buNone/>
            </a:pPr>
            <a:r>
              <a:rPr lang="en-US" sz="1200" dirty="0">
                <a:solidFill>
                  <a:srgbClr val="141F45"/>
                </a:solidFill>
                <a:latin typeface="Calibri" pitchFamily="34" charset="0"/>
                <a:ea typeface="Calibri" pitchFamily="34" charset="-122"/>
                <a:cs typeface="Calibri" pitchFamily="34" charset="-120"/>
              </a:rPr>
              <a:t>Ongoing: school, sport, digital</a:t>
            </a:r>
            <a:endParaRPr lang="en-US" sz="1200" dirty="0"/>
          </a:p>
        </p:txBody>
      </p:sp>
      <p:sp>
        <p:nvSpPr>
          <p:cNvPr id="21" name="Shape 19"/>
          <p:cNvSpPr/>
          <p:nvPr/>
        </p:nvSpPr>
        <p:spPr>
          <a:xfrm>
            <a:off x="411480" y="3246120"/>
            <a:ext cx="3931920" cy="521208"/>
          </a:xfrm>
          <a:prstGeom prst="rect">
            <a:avLst/>
          </a:prstGeom>
          <a:solidFill>
            <a:srgbClr val="FFFFFF"/>
          </a:solidFill>
          <a:ln w="9525">
            <a:solidFill>
              <a:srgbClr val="C8D3E8"/>
            </a:solidFill>
            <a:prstDash val="solid"/>
          </a:ln>
        </p:spPr>
      </p:sp>
      <p:sp>
        <p:nvSpPr>
          <p:cNvPr id="22" name="Shape 20"/>
          <p:cNvSpPr/>
          <p:nvPr/>
        </p:nvSpPr>
        <p:spPr>
          <a:xfrm>
            <a:off x="4343400" y="3246120"/>
            <a:ext cx="4389120" cy="521208"/>
          </a:xfrm>
          <a:prstGeom prst="rect">
            <a:avLst/>
          </a:prstGeom>
          <a:solidFill>
            <a:srgbClr val="E6F7F5"/>
          </a:solidFill>
          <a:ln w="9525">
            <a:solidFill>
              <a:srgbClr val="A0D4CC"/>
            </a:solidFill>
            <a:prstDash val="solid"/>
          </a:ln>
        </p:spPr>
      </p:sp>
      <p:sp>
        <p:nvSpPr>
          <p:cNvPr id="23" name="Text 21"/>
          <p:cNvSpPr/>
          <p:nvPr/>
        </p:nvSpPr>
        <p:spPr>
          <a:xfrm>
            <a:off x="548640" y="3282696"/>
            <a:ext cx="3657600" cy="448056"/>
          </a:xfrm>
          <a:prstGeom prst="rect">
            <a:avLst/>
          </a:prstGeom>
          <a:noFill/>
          <a:ln/>
        </p:spPr>
        <p:txBody>
          <a:bodyPr wrap="square" lIns="0" tIns="0" rIns="0" bIns="0" rtlCol="0" anchor="ctr"/>
          <a:lstStyle/>
          <a:p>
            <a:pPr indent="0" marL="0">
              <a:buNone/>
            </a:pPr>
            <a:r>
              <a:rPr lang="en-US" sz="1200" dirty="0">
                <a:solidFill>
                  <a:srgbClr val="445060"/>
                </a:solidFill>
                <a:latin typeface="Calibri" pitchFamily="34" charset="0"/>
                <a:ea typeface="Calibri" pitchFamily="34" charset="-122"/>
                <a:cs typeface="Calibri" pitchFamily="34" charset="-120"/>
              </a:rPr>
              <a:t>Shame and prohibition</a:t>
            </a:r>
            <a:endParaRPr lang="en-US" sz="1200" dirty="0"/>
          </a:p>
        </p:txBody>
      </p:sp>
      <p:sp>
        <p:nvSpPr>
          <p:cNvPr id="24" name="Text 22"/>
          <p:cNvSpPr/>
          <p:nvPr/>
        </p:nvSpPr>
        <p:spPr>
          <a:xfrm>
            <a:off x="4480560" y="3282696"/>
            <a:ext cx="4114800" cy="448056"/>
          </a:xfrm>
          <a:prstGeom prst="rect">
            <a:avLst/>
          </a:prstGeom>
          <a:noFill/>
          <a:ln/>
        </p:spPr>
        <p:txBody>
          <a:bodyPr wrap="square" lIns="0" tIns="0" rIns="0" bIns="0" rtlCol="0" anchor="ctr"/>
          <a:lstStyle/>
          <a:p>
            <a:pPr indent="0" marL="0">
              <a:buNone/>
            </a:pPr>
            <a:r>
              <a:rPr lang="en-US" sz="1200" dirty="0">
                <a:solidFill>
                  <a:srgbClr val="141F45"/>
                </a:solidFill>
                <a:latin typeface="Calibri" pitchFamily="34" charset="0"/>
                <a:ea typeface="Calibri" pitchFamily="34" charset="-122"/>
                <a:cs typeface="Calibri" pitchFamily="34" charset="-120"/>
              </a:rPr>
              <a:t>Empowerment and informed choice</a:t>
            </a:r>
            <a:endParaRPr lang="en-US" sz="1200" dirty="0"/>
          </a:p>
        </p:txBody>
      </p:sp>
      <p:sp>
        <p:nvSpPr>
          <p:cNvPr id="25" name="Shape 23"/>
          <p:cNvSpPr/>
          <p:nvPr/>
        </p:nvSpPr>
        <p:spPr>
          <a:xfrm>
            <a:off x="411480" y="3794760"/>
            <a:ext cx="3931920" cy="521208"/>
          </a:xfrm>
          <a:prstGeom prst="rect">
            <a:avLst/>
          </a:prstGeom>
          <a:solidFill>
            <a:srgbClr val="EBF0FB"/>
          </a:solidFill>
          <a:ln w="9525">
            <a:solidFill>
              <a:srgbClr val="C8D3E8"/>
            </a:solidFill>
            <a:prstDash val="solid"/>
          </a:ln>
        </p:spPr>
      </p:sp>
      <p:sp>
        <p:nvSpPr>
          <p:cNvPr id="26" name="Shape 24"/>
          <p:cNvSpPr/>
          <p:nvPr/>
        </p:nvSpPr>
        <p:spPr>
          <a:xfrm>
            <a:off x="4343400" y="3794760"/>
            <a:ext cx="4389120" cy="521208"/>
          </a:xfrm>
          <a:prstGeom prst="rect">
            <a:avLst/>
          </a:prstGeom>
          <a:solidFill>
            <a:srgbClr val="D5F0EC"/>
          </a:solidFill>
          <a:ln w="9525">
            <a:solidFill>
              <a:srgbClr val="A0D4CC"/>
            </a:solidFill>
            <a:prstDash val="solid"/>
          </a:ln>
        </p:spPr>
      </p:sp>
      <p:sp>
        <p:nvSpPr>
          <p:cNvPr id="27" name="Text 25"/>
          <p:cNvSpPr/>
          <p:nvPr/>
        </p:nvSpPr>
        <p:spPr>
          <a:xfrm>
            <a:off x="548640" y="3831336"/>
            <a:ext cx="3657600" cy="448056"/>
          </a:xfrm>
          <a:prstGeom prst="rect">
            <a:avLst/>
          </a:prstGeom>
          <a:noFill/>
          <a:ln/>
        </p:spPr>
        <p:txBody>
          <a:bodyPr wrap="square" lIns="0" tIns="0" rIns="0" bIns="0" rtlCol="0" anchor="ctr"/>
          <a:lstStyle/>
          <a:p>
            <a:pPr indent="0" marL="0">
              <a:buNone/>
            </a:pPr>
            <a:r>
              <a:rPr lang="en-US" sz="1200" dirty="0">
                <a:solidFill>
                  <a:srgbClr val="445060"/>
                </a:solidFill>
                <a:latin typeface="Calibri" pitchFamily="34" charset="0"/>
                <a:ea typeface="Calibri" pitchFamily="34" charset="-122"/>
                <a:cs typeface="Calibri" pitchFamily="34" charset="-120"/>
              </a:rPr>
              <a:t>Generic campaigns</a:t>
            </a:r>
            <a:endParaRPr lang="en-US" sz="1200" dirty="0"/>
          </a:p>
        </p:txBody>
      </p:sp>
      <p:sp>
        <p:nvSpPr>
          <p:cNvPr id="28" name="Text 26"/>
          <p:cNvSpPr/>
          <p:nvPr/>
        </p:nvSpPr>
        <p:spPr>
          <a:xfrm>
            <a:off x="4480560" y="3831336"/>
            <a:ext cx="4114800" cy="448056"/>
          </a:xfrm>
          <a:prstGeom prst="rect">
            <a:avLst/>
          </a:prstGeom>
          <a:noFill/>
          <a:ln/>
        </p:spPr>
        <p:txBody>
          <a:bodyPr wrap="square" lIns="0" tIns="0" rIns="0" bIns="0" rtlCol="0" anchor="ctr"/>
          <a:lstStyle/>
          <a:p>
            <a:pPr indent="0" marL="0">
              <a:buNone/>
            </a:pPr>
            <a:r>
              <a:rPr lang="en-US" sz="1200" dirty="0">
                <a:solidFill>
                  <a:srgbClr val="141F45"/>
                </a:solidFill>
                <a:latin typeface="Calibri" pitchFamily="34" charset="0"/>
                <a:ea typeface="Calibri" pitchFamily="34" charset="-122"/>
                <a:cs typeface="Calibri" pitchFamily="34" charset="-120"/>
              </a:rPr>
              <a:t>Gen Z-native content that actually lands</a:t>
            </a:r>
            <a:endParaRPr lang="en-US" sz="1200" dirty="0"/>
          </a:p>
        </p:txBody>
      </p:sp>
      <p:sp>
        <p:nvSpPr>
          <p:cNvPr id="29" name="Shape 27"/>
          <p:cNvSpPr/>
          <p:nvPr/>
        </p:nvSpPr>
        <p:spPr>
          <a:xfrm>
            <a:off x="0" y="4823460"/>
            <a:ext cx="9144000" cy="320040"/>
          </a:xfrm>
          <a:prstGeom prst="rect">
            <a:avLst/>
          </a:prstGeom>
          <a:solidFill>
            <a:srgbClr val="141F45"/>
          </a:solidFill>
          <a:ln w="12700">
            <a:solidFill>
              <a:srgbClr val="141F45"/>
            </a:solidFill>
            <a:prstDash val="solid"/>
          </a:ln>
        </p:spPr>
      </p:sp>
      <p:sp>
        <p:nvSpPr>
          <p:cNvPr id="30" name="Text 28"/>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31" name="Text 29"/>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32" name="Text 30"/>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4 / 18</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A896"/>
          </a:solidFill>
          <a:ln w="12700">
            <a:solidFill>
              <a:srgbClr val="02A896"/>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What the programme looks like.</a:t>
            </a:r>
            <a:endParaRPr lang="en-US" sz="2600" dirty="0"/>
          </a:p>
        </p:txBody>
      </p:sp>
      <p:sp>
        <p:nvSpPr>
          <p:cNvPr id="4" name="Shape 2"/>
          <p:cNvSpPr/>
          <p:nvPr/>
        </p:nvSpPr>
        <p:spPr>
          <a:xfrm>
            <a:off x="411480" y="822960"/>
            <a:ext cx="3977640" cy="1143000"/>
          </a:xfrm>
          <a:prstGeom prst="roundedRect">
            <a:avLst>
              <a:gd name="adj" fmla="val 6400"/>
            </a:avLst>
          </a:prstGeom>
          <a:solidFill>
            <a:srgbClr val="141F45"/>
          </a:solidFill>
          <a:ln w="12700">
            <a:solidFill>
              <a:srgbClr val="2A4070"/>
            </a:solidFill>
            <a:prstDash val="solid"/>
          </a:ln>
        </p:spPr>
      </p:sp>
      <p:sp>
        <p:nvSpPr>
          <p:cNvPr id="5" name="Text 3"/>
          <p:cNvSpPr/>
          <p:nvPr/>
        </p:nvSpPr>
        <p:spPr>
          <a:xfrm>
            <a:off x="548640" y="914400"/>
            <a:ext cx="1005840" cy="256032"/>
          </a:xfrm>
          <a:prstGeom prst="rect">
            <a:avLst/>
          </a:prstGeom>
          <a:noFill/>
          <a:ln/>
        </p:spPr>
        <p:txBody>
          <a:bodyPr wrap="square" lIns="0" tIns="0" rIns="0" bIns="0" rtlCol="0" anchor="ctr"/>
          <a:lstStyle/>
          <a:p>
            <a:pPr indent="0" marL="0">
              <a:buNone/>
            </a:pPr>
            <a:r>
              <a:rPr lang="en-US" sz="850" b="1" spc="200" kern="0" dirty="0">
                <a:solidFill>
                  <a:srgbClr val="02A896"/>
                </a:solidFill>
                <a:latin typeface="Calibri" pitchFamily="34" charset="0"/>
                <a:ea typeface="Calibri" pitchFamily="34" charset="-122"/>
                <a:cs typeface="Calibri" pitchFamily="34" charset="-120"/>
              </a:rPr>
              <a:t>PART 1</a:t>
            </a:r>
            <a:endParaRPr lang="en-US" sz="850" dirty="0"/>
          </a:p>
        </p:txBody>
      </p:sp>
      <p:sp>
        <p:nvSpPr>
          <p:cNvPr id="6" name="Shape 4"/>
          <p:cNvSpPr/>
          <p:nvPr/>
        </p:nvSpPr>
        <p:spPr>
          <a:xfrm>
            <a:off x="3474720" y="914400"/>
            <a:ext cx="731520" cy="256032"/>
          </a:xfrm>
          <a:prstGeom prst="roundedRect">
            <a:avLst>
              <a:gd name="adj" fmla="val 17857"/>
            </a:avLst>
          </a:prstGeom>
          <a:solidFill>
            <a:srgbClr val="F4A31B"/>
          </a:solidFill>
          <a:ln w="12700">
            <a:solidFill>
              <a:srgbClr val="F4A31B"/>
            </a:solidFill>
            <a:prstDash val="solid"/>
          </a:ln>
        </p:spPr>
      </p:sp>
      <p:sp>
        <p:nvSpPr>
          <p:cNvPr id="7" name="Text 5"/>
          <p:cNvSpPr/>
          <p:nvPr/>
        </p:nvSpPr>
        <p:spPr>
          <a:xfrm>
            <a:off x="3474720" y="914400"/>
            <a:ext cx="731520"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4 min</a:t>
            </a:r>
            <a:endParaRPr lang="en-US" sz="900" dirty="0"/>
          </a:p>
        </p:txBody>
      </p:sp>
      <p:sp>
        <p:nvSpPr>
          <p:cNvPr id="8" name="Text 6"/>
          <p:cNvSpPr/>
          <p:nvPr/>
        </p:nvSpPr>
        <p:spPr>
          <a:xfrm>
            <a:off x="548640" y="1170432"/>
            <a:ext cx="2743200" cy="292608"/>
          </a:xfrm>
          <a:prstGeom prst="rect">
            <a:avLst/>
          </a:prstGeom>
          <a:noFill/>
          <a:ln/>
        </p:spPr>
        <p:txBody>
          <a:bodyPr wrap="square" lIns="0" tIns="0" rIns="0" bIns="0"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Opening Discussion</a:t>
            </a:r>
            <a:endParaRPr lang="en-US" sz="1300" dirty="0"/>
          </a:p>
        </p:txBody>
      </p:sp>
      <p:sp>
        <p:nvSpPr>
          <p:cNvPr id="9" name="Text 7"/>
          <p:cNvSpPr/>
          <p:nvPr/>
        </p:nvSpPr>
        <p:spPr>
          <a:xfrm>
            <a:off x="548640" y="1481328"/>
            <a:ext cx="3657600" cy="411480"/>
          </a:xfrm>
          <a:prstGeom prst="rect">
            <a:avLst/>
          </a:prstGeom>
          <a:noFill/>
          <a:ln/>
        </p:spPr>
        <p:txBody>
          <a:bodyPr wrap="square" lIns="0" tIns="0" rIns="0" bIns="0" rtlCol="0" anchor="ctr"/>
          <a:lstStyle/>
          <a:p>
            <a:pPr indent="0" marL="0">
              <a:lnSpc>
                <a:spcPct val="120000"/>
              </a:lnSpc>
              <a:buNone/>
            </a:pPr>
            <a:r>
              <a:rPr lang="en-US" sz="1000" dirty="0">
                <a:solidFill>
                  <a:srgbClr val="8AAAC0"/>
                </a:solidFill>
                <a:latin typeface="Calibri" pitchFamily="34" charset="0"/>
                <a:ea typeface="Calibri" pitchFamily="34" charset="-122"/>
                <a:cs typeface="Calibri" pitchFamily="34" charset="-120"/>
              </a:rPr>
              <a:t>Peer presenter asks what students already believe about alcohol &amp; the brain. No corrections yet — just honest listening.</a:t>
            </a:r>
            <a:endParaRPr lang="en-US" sz="1000" dirty="0"/>
          </a:p>
        </p:txBody>
      </p:sp>
      <p:sp>
        <p:nvSpPr>
          <p:cNvPr id="10" name="Shape 8"/>
          <p:cNvSpPr/>
          <p:nvPr/>
        </p:nvSpPr>
        <p:spPr>
          <a:xfrm>
            <a:off x="4800600" y="822960"/>
            <a:ext cx="3977640" cy="1143000"/>
          </a:xfrm>
          <a:prstGeom prst="roundedRect">
            <a:avLst>
              <a:gd name="adj" fmla="val 6400"/>
            </a:avLst>
          </a:prstGeom>
          <a:solidFill>
            <a:srgbClr val="141F45"/>
          </a:solidFill>
          <a:ln w="12700">
            <a:solidFill>
              <a:srgbClr val="2A4070"/>
            </a:solidFill>
            <a:prstDash val="solid"/>
          </a:ln>
        </p:spPr>
      </p:sp>
      <p:sp>
        <p:nvSpPr>
          <p:cNvPr id="11" name="Text 9"/>
          <p:cNvSpPr/>
          <p:nvPr/>
        </p:nvSpPr>
        <p:spPr>
          <a:xfrm>
            <a:off x="4937760" y="914400"/>
            <a:ext cx="1005840" cy="256032"/>
          </a:xfrm>
          <a:prstGeom prst="rect">
            <a:avLst/>
          </a:prstGeom>
          <a:noFill/>
          <a:ln/>
        </p:spPr>
        <p:txBody>
          <a:bodyPr wrap="square" lIns="0" tIns="0" rIns="0" bIns="0" rtlCol="0" anchor="ctr"/>
          <a:lstStyle/>
          <a:p>
            <a:pPr indent="0" marL="0">
              <a:buNone/>
            </a:pPr>
            <a:r>
              <a:rPr lang="en-US" sz="850" b="1" spc="200" kern="0" dirty="0">
                <a:solidFill>
                  <a:srgbClr val="02A896"/>
                </a:solidFill>
                <a:latin typeface="Calibri" pitchFamily="34" charset="0"/>
                <a:ea typeface="Calibri" pitchFamily="34" charset="-122"/>
                <a:cs typeface="Calibri" pitchFamily="34" charset="-120"/>
              </a:rPr>
              <a:t>PART 2</a:t>
            </a:r>
            <a:endParaRPr lang="en-US" sz="850" dirty="0"/>
          </a:p>
        </p:txBody>
      </p:sp>
      <p:sp>
        <p:nvSpPr>
          <p:cNvPr id="12" name="Shape 10"/>
          <p:cNvSpPr/>
          <p:nvPr/>
        </p:nvSpPr>
        <p:spPr>
          <a:xfrm>
            <a:off x="7863840" y="914400"/>
            <a:ext cx="731520" cy="256032"/>
          </a:xfrm>
          <a:prstGeom prst="roundedRect">
            <a:avLst>
              <a:gd name="adj" fmla="val 17857"/>
            </a:avLst>
          </a:prstGeom>
          <a:solidFill>
            <a:srgbClr val="F4A31B"/>
          </a:solidFill>
          <a:ln w="12700">
            <a:solidFill>
              <a:srgbClr val="F4A31B"/>
            </a:solidFill>
            <a:prstDash val="solid"/>
          </a:ln>
        </p:spPr>
      </p:sp>
      <p:sp>
        <p:nvSpPr>
          <p:cNvPr id="13" name="Text 11"/>
          <p:cNvSpPr/>
          <p:nvPr/>
        </p:nvSpPr>
        <p:spPr>
          <a:xfrm>
            <a:off x="7863840" y="914400"/>
            <a:ext cx="731520"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7 min</a:t>
            </a:r>
            <a:endParaRPr lang="en-US" sz="900" dirty="0"/>
          </a:p>
        </p:txBody>
      </p:sp>
      <p:sp>
        <p:nvSpPr>
          <p:cNvPr id="14" name="Text 12"/>
          <p:cNvSpPr/>
          <p:nvPr/>
        </p:nvSpPr>
        <p:spPr>
          <a:xfrm>
            <a:off x="4937760" y="1170432"/>
            <a:ext cx="2743200" cy="292608"/>
          </a:xfrm>
          <a:prstGeom prst="rect">
            <a:avLst/>
          </a:prstGeom>
          <a:noFill/>
          <a:ln/>
        </p:spPr>
        <p:txBody>
          <a:bodyPr wrap="square" lIns="0" tIns="0" rIns="0" bIns="0"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The Teen Brain</a:t>
            </a:r>
            <a:endParaRPr lang="en-US" sz="1300" dirty="0"/>
          </a:p>
        </p:txBody>
      </p:sp>
      <p:sp>
        <p:nvSpPr>
          <p:cNvPr id="15" name="Text 13"/>
          <p:cNvSpPr/>
          <p:nvPr/>
        </p:nvSpPr>
        <p:spPr>
          <a:xfrm>
            <a:off x="4937760" y="1481328"/>
            <a:ext cx="3657600" cy="411480"/>
          </a:xfrm>
          <a:prstGeom prst="rect">
            <a:avLst/>
          </a:prstGeom>
          <a:noFill/>
          <a:ln/>
        </p:spPr>
        <p:txBody>
          <a:bodyPr wrap="square" lIns="0" tIns="0" rIns="0" bIns="0" rtlCol="0" anchor="ctr"/>
          <a:lstStyle/>
          <a:p>
            <a:pPr indent="0" marL="0">
              <a:lnSpc>
                <a:spcPct val="120000"/>
              </a:lnSpc>
              <a:buNone/>
            </a:pPr>
            <a:r>
              <a:rPr lang="en-US" sz="1000" dirty="0">
                <a:solidFill>
                  <a:srgbClr val="8AAAC0"/>
                </a:solidFill>
                <a:latin typeface="Calibri" pitchFamily="34" charset="0"/>
                <a:ea typeface="Calibri" pitchFamily="34" charset="-122"/>
                <a:cs typeface="Calibri" pitchFamily="34" charset="-120"/>
              </a:rPr>
              <a:t>Neuroscience explained in student language: prefrontal cortex, dopamine, dependency risk. The science, not the scare.</a:t>
            </a:r>
            <a:endParaRPr lang="en-US" sz="1000" dirty="0"/>
          </a:p>
        </p:txBody>
      </p:sp>
      <p:sp>
        <p:nvSpPr>
          <p:cNvPr id="16" name="Shape 14"/>
          <p:cNvSpPr/>
          <p:nvPr/>
        </p:nvSpPr>
        <p:spPr>
          <a:xfrm>
            <a:off x="411480" y="2103120"/>
            <a:ext cx="3977640" cy="1143000"/>
          </a:xfrm>
          <a:prstGeom prst="roundedRect">
            <a:avLst>
              <a:gd name="adj" fmla="val 6400"/>
            </a:avLst>
          </a:prstGeom>
          <a:solidFill>
            <a:srgbClr val="141F45"/>
          </a:solidFill>
          <a:ln w="12700">
            <a:solidFill>
              <a:srgbClr val="2A4070"/>
            </a:solidFill>
            <a:prstDash val="solid"/>
          </a:ln>
        </p:spPr>
      </p:sp>
      <p:sp>
        <p:nvSpPr>
          <p:cNvPr id="17" name="Text 15"/>
          <p:cNvSpPr/>
          <p:nvPr/>
        </p:nvSpPr>
        <p:spPr>
          <a:xfrm>
            <a:off x="548640" y="2194560"/>
            <a:ext cx="1005840" cy="256032"/>
          </a:xfrm>
          <a:prstGeom prst="rect">
            <a:avLst/>
          </a:prstGeom>
          <a:noFill/>
          <a:ln/>
        </p:spPr>
        <p:txBody>
          <a:bodyPr wrap="square" lIns="0" tIns="0" rIns="0" bIns="0" rtlCol="0" anchor="ctr"/>
          <a:lstStyle/>
          <a:p>
            <a:pPr indent="0" marL="0">
              <a:buNone/>
            </a:pPr>
            <a:r>
              <a:rPr lang="en-US" sz="850" b="1" spc="200" kern="0" dirty="0">
                <a:solidFill>
                  <a:srgbClr val="02A896"/>
                </a:solidFill>
                <a:latin typeface="Calibri" pitchFamily="34" charset="0"/>
                <a:ea typeface="Calibri" pitchFamily="34" charset="-122"/>
                <a:cs typeface="Calibri" pitchFamily="34" charset="-120"/>
              </a:rPr>
              <a:t>PART 3</a:t>
            </a:r>
            <a:endParaRPr lang="en-US" sz="850" dirty="0"/>
          </a:p>
        </p:txBody>
      </p:sp>
      <p:sp>
        <p:nvSpPr>
          <p:cNvPr id="18" name="Shape 16"/>
          <p:cNvSpPr/>
          <p:nvPr/>
        </p:nvSpPr>
        <p:spPr>
          <a:xfrm>
            <a:off x="3474720" y="2194560"/>
            <a:ext cx="731520" cy="256032"/>
          </a:xfrm>
          <a:prstGeom prst="roundedRect">
            <a:avLst>
              <a:gd name="adj" fmla="val 17857"/>
            </a:avLst>
          </a:prstGeom>
          <a:solidFill>
            <a:srgbClr val="F4A31B"/>
          </a:solidFill>
          <a:ln w="12700">
            <a:solidFill>
              <a:srgbClr val="F4A31B"/>
            </a:solidFill>
            <a:prstDash val="solid"/>
          </a:ln>
        </p:spPr>
      </p:sp>
      <p:sp>
        <p:nvSpPr>
          <p:cNvPr id="19" name="Text 17"/>
          <p:cNvSpPr/>
          <p:nvPr/>
        </p:nvSpPr>
        <p:spPr>
          <a:xfrm>
            <a:off x="3474720" y="2194560"/>
            <a:ext cx="731520"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5 min</a:t>
            </a:r>
            <a:endParaRPr lang="en-US" sz="900" dirty="0"/>
          </a:p>
        </p:txBody>
      </p:sp>
      <p:sp>
        <p:nvSpPr>
          <p:cNvPr id="20" name="Text 18"/>
          <p:cNvSpPr/>
          <p:nvPr/>
        </p:nvSpPr>
        <p:spPr>
          <a:xfrm>
            <a:off x="548640" y="2450592"/>
            <a:ext cx="2743200" cy="292608"/>
          </a:xfrm>
          <a:prstGeom prst="rect">
            <a:avLst/>
          </a:prstGeom>
          <a:noFill/>
          <a:ln/>
        </p:spPr>
        <p:txBody>
          <a:bodyPr wrap="square" lIns="0" tIns="0" rIns="0" bIns="0"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Performance &amp; Sport</a:t>
            </a:r>
            <a:endParaRPr lang="en-US" sz="1300" dirty="0"/>
          </a:p>
        </p:txBody>
      </p:sp>
      <p:sp>
        <p:nvSpPr>
          <p:cNvPr id="21" name="Text 19"/>
          <p:cNvSpPr/>
          <p:nvPr/>
        </p:nvSpPr>
        <p:spPr>
          <a:xfrm>
            <a:off x="548640" y="2761488"/>
            <a:ext cx="3657600" cy="411480"/>
          </a:xfrm>
          <a:prstGeom prst="rect">
            <a:avLst/>
          </a:prstGeom>
          <a:noFill/>
          <a:ln/>
        </p:spPr>
        <p:txBody>
          <a:bodyPr wrap="square" lIns="0" tIns="0" rIns="0" bIns="0" rtlCol="0" anchor="ctr"/>
          <a:lstStyle/>
          <a:p>
            <a:pPr indent="0" marL="0">
              <a:lnSpc>
                <a:spcPct val="120000"/>
              </a:lnSpc>
              <a:buNone/>
            </a:pPr>
            <a:r>
              <a:rPr lang="en-US" sz="1000" dirty="0">
                <a:solidFill>
                  <a:srgbClr val="8AAAC0"/>
                </a:solidFill>
                <a:latin typeface="Calibri" pitchFamily="34" charset="0"/>
                <a:ea typeface="Calibri" pitchFamily="34" charset="-122"/>
                <a:cs typeface="Calibri" pitchFamily="34" charset="-120"/>
              </a:rPr>
              <a:t>What alcohol does to sleep, recovery, and athletic output. Resonates with athletes and non-athletes alike.</a:t>
            </a:r>
            <a:endParaRPr lang="en-US" sz="1000" dirty="0"/>
          </a:p>
        </p:txBody>
      </p:sp>
      <p:sp>
        <p:nvSpPr>
          <p:cNvPr id="22" name="Shape 20"/>
          <p:cNvSpPr/>
          <p:nvPr/>
        </p:nvSpPr>
        <p:spPr>
          <a:xfrm>
            <a:off x="4800600" y="2103120"/>
            <a:ext cx="3977640" cy="1143000"/>
          </a:xfrm>
          <a:prstGeom prst="roundedRect">
            <a:avLst>
              <a:gd name="adj" fmla="val 6400"/>
            </a:avLst>
          </a:prstGeom>
          <a:solidFill>
            <a:srgbClr val="141F45"/>
          </a:solidFill>
          <a:ln w="12700">
            <a:solidFill>
              <a:srgbClr val="2A4070"/>
            </a:solidFill>
            <a:prstDash val="solid"/>
          </a:ln>
        </p:spPr>
      </p:sp>
      <p:sp>
        <p:nvSpPr>
          <p:cNvPr id="23" name="Text 21"/>
          <p:cNvSpPr/>
          <p:nvPr/>
        </p:nvSpPr>
        <p:spPr>
          <a:xfrm>
            <a:off x="4937760" y="2194560"/>
            <a:ext cx="1005840" cy="256032"/>
          </a:xfrm>
          <a:prstGeom prst="rect">
            <a:avLst/>
          </a:prstGeom>
          <a:noFill/>
          <a:ln/>
        </p:spPr>
        <p:txBody>
          <a:bodyPr wrap="square" lIns="0" tIns="0" rIns="0" bIns="0" rtlCol="0" anchor="ctr"/>
          <a:lstStyle/>
          <a:p>
            <a:pPr indent="0" marL="0">
              <a:buNone/>
            </a:pPr>
            <a:r>
              <a:rPr lang="en-US" sz="850" b="1" spc="200" kern="0" dirty="0">
                <a:solidFill>
                  <a:srgbClr val="02A896"/>
                </a:solidFill>
                <a:latin typeface="Calibri" pitchFamily="34" charset="0"/>
                <a:ea typeface="Calibri" pitchFamily="34" charset="-122"/>
                <a:cs typeface="Calibri" pitchFamily="34" charset="-120"/>
              </a:rPr>
              <a:t>PART 4</a:t>
            </a:r>
            <a:endParaRPr lang="en-US" sz="850" dirty="0"/>
          </a:p>
        </p:txBody>
      </p:sp>
      <p:sp>
        <p:nvSpPr>
          <p:cNvPr id="24" name="Shape 22"/>
          <p:cNvSpPr/>
          <p:nvPr/>
        </p:nvSpPr>
        <p:spPr>
          <a:xfrm>
            <a:off x="7863840" y="2194560"/>
            <a:ext cx="731520" cy="256032"/>
          </a:xfrm>
          <a:prstGeom prst="roundedRect">
            <a:avLst>
              <a:gd name="adj" fmla="val 17857"/>
            </a:avLst>
          </a:prstGeom>
          <a:solidFill>
            <a:srgbClr val="F4A31B"/>
          </a:solidFill>
          <a:ln w="12700">
            <a:solidFill>
              <a:srgbClr val="F4A31B"/>
            </a:solidFill>
            <a:prstDash val="solid"/>
          </a:ln>
        </p:spPr>
      </p:sp>
      <p:sp>
        <p:nvSpPr>
          <p:cNvPr id="25" name="Text 23"/>
          <p:cNvSpPr/>
          <p:nvPr/>
        </p:nvSpPr>
        <p:spPr>
          <a:xfrm>
            <a:off x="7863840" y="2194560"/>
            <a:ext cx="731520"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6 min</a:t>
            </a:r>
            <a:endParaRPr lang="en-US" sz="900" dirty="0"/>
          </a:p>
        </p:txBody>
      </p:sp>
      <p:sp>
        <p:nvSpPr>
          <p:cNvPr id="26" name="Text 24"/>
          <p:cNvSpPr/>
          <p:nvPr/>
        </p:nvSpPr>
        <p:spPr>
          <a:xfrm>
            <a:off x="4937760" y="2450592"/>
            <a:ext cx="2743200" cy="292608"/>
          </a:xfrm>
          <a:prstGeom prst="rect">
            <a:avLst/>
          </a:prstGeom>
          <a:noFill/>
          <a:ln/>
        </p:spPr>
        <p:txBody>
          <a:bodyPr wrap="square" lIns="0" tIns="0" rIns="0" bIns="0"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Social Pressure</a:t>
            </a:r>
            <a:endParaRPr lang="en-US" sz="1300" dirty="0"/>
          </a:p>
        </p:txBody>
      </p:sp>
      <p:sp>
        <p:nvSpPr>
          <p:cNvPr id="27" name="Text 25"/>
          <p:cNvSpPr/>
          <p:nvPr/>
        </p:nvSpPr>
        <p:spPr>
          <a:xfrm>
            <a:off x="4937760" y="2761488"/>
            <a:ext cx="3657600" cy="411480"/>
          </a:xfrm>
          <a:prstGeom prst="rect">
            <a:avLst/>
          </a:prstGeom>
          <a:noFill/>
          <a:ln/>
        </p:spPr>
        <p:txBody>
          <a:bodyPr wrap="square" lIns="0" tIns="0" rIns="0" bIns="0" rtlCol="0" anchor="ctr"/>
          <a:lstStyle/>
          <a:p>
            <a:pPr indent="0" marL="0">
              <a:lnSpc>
                <a:spcPct val="120000"/>
              </a:lnSpc>
              <a:buNone/>
            </a:pPr>
            <a:r>
              <a:rPr lang="en-US" sz="1000" dirty="0">
                <a:solidFill>
                  <a:srgbClr val="8AAAC0"/>
                </a:solidFill>
                <a:latin typeface="Calibri" pitchFamily="34" charset="0"/>
                <a:ea typeface="Calibri" pitchFamily="34" charset="-122"/>
                <a:cs typeface="Calibri" pitchFamily="34" charset="-120"/>
              </a:rPr>
              <a:t>Real scenarios, real scripts. How to say no without losing social standing — practical tools, not theory.</a:t>
            </a:r>
            <a:endParaRPr lang="en-US" sz="1000" dirty="0"/>
          </a:p>
        </p:txBody>
      </p:sp>
      <p:sp>
        <p:nvSpPr>
          <p:cNvPr id="28" name="Shape 26"/>
          <p:cNvSpPr/>
          <p:nvPr/>
        </p:nvSpPr>
        <p:spPr>
          <a:xfrm>
            <a:off x="411480" y="3383280"/>
            <a:ext cx="3977640" cy="1143000"/>
          </a:xfrm>
          <a:prstGeom prst="roundedRect">
            <a:avLst>
              <a:gd name="adj" fmla="val 6400"/>
            </a:avLst>
          </a:prstGeom>
          <a:solidFill>
            <a:srgbClr val="141F45"/>
          </a:solidFill>
          <a:ln w="12700">
            <a:solidFill>
              <a:srgbClr val="2A4070"/>
            </a:solidFill>
            <a:prstDash val="solid"/>
          </a:ln>
        </p:spPr>
      </p:sp>
      <p:sp>
        <p:nvSpPr>
          <p:cNvPr id="29" name="Text 27"/>
          <p:cNvSpPr/>
          <p:nvPr/>
        </p:nvSpPr>
        <p:spPr>
          <a:xfrm>
            <a:off x="548640" y="3474720"/>
            <a:ext cx="1005840" cy="256032"/>
          </a:xfrm>
          <a:prstGeom prst="rect">
            <a:avLst/>
          </a:prstGeom>
          <a:noFill/>
          <a:ln/>
        </p:spPr>
        <p:txBody>
          <a:bodyPr wrap="square" lIns="0" tIns="0" rIns="0" bIns="0" rtlCol="0" anchor="ctr"/>
          <a:lstStyle/>
          <a:p>
            <a:pPr indent="0" marL="0">
              <a:buNone/>
            </a:pPr>
            <a:r>
              <a:rPr lang="en-US" sz="850" b="1" spc="200" kern="0" dirty="0">
                <a:solidFill>
                  <a:srgbClr val="02A896"/>
                </a:solidFill>
                <a:latin typeface="Calibri" pitchFamily="34" charset="0"/>
                <a:ea typeface="Calibri" pitchFamily="34" charset="-122"/>
                <a:cs typeface="Calibri" pitchFamily="34" charset="-120"/>
              </a:rPr>
              <a:t>PART 5</a:t>
            </a:r>
            <a:endParaRPr lang="en-US" sz="850" dirty="0"/>
          </a:p>
        </p:txBody>
      </p:sp>
      <p:sp>
        <p:nvSpPr>
          <p:cNvPr id="30" name="Shape 28"/>
          <p:cNvSpPr/>
          <p:nvPr/>
        </p:nvSpPr>
        <p:spPr>
          <a:xfrm>
            <a:off x="3474720" y="3474720"/>
            <a:ext cx="731520" cy="256032"/>
          </a:xfrm>
          <a:prstGeom prst="roundedRect">
            <a:avLst>
              <a:gd name="adj" fmla="val 17857"/>
            </a:avLst>
          </a:prstGeom>
          <a:solidFill>
            <a:srgbClr val="F4A31B"/>
          </a:solidFill>
          <a:ln w="12700">
            <a:solidFill>
              <a:srgbClr val="F4A31B"/>
            </a:solidFill>
            <a:prstDash val="solid"/>
          </a:ln>
        </p:spPr>
      </p:sp>
      <p:sp>
        <p:nvSpPr>
          <p:cNvPr id="31" name="Text 29"/>
          <p:cNvSpPr/>
          <p:nvPr/>
        </p:nvSpPr>
        <p:spPr>
          <a:xfrm>
            <a:off x="3474720" y="3474720"/>
            <a:ext cx="731520"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4 min</a:t>
            </a:r>
            <a:endParaRPr lang="en-US" sz="900" dirty="0"/>
          </a:p>
        </p:txBody>
      </p:sp>
      <p:sp>
        <p:nvSpPr>
          <p:cNvPr id="32" name="Text 30"/>
          <p:cNvSpPr/>
          <p:nvPr/>
        </p:nvSpPr>
        <p:spPr>
          <a:xfrm>
            <a:off x="548640" y="3730752"/>
            <a:ext cx="2743200" cy="292608"/>
          </a:xfrm>
          <a:prstGeom prst="rect">
            <a:avLst/>
          </a:prstGeom>
          <a:noFill/>
          <a:ln/>
        </p:spPr>
        <p:txBody>
          <a:bodyPr wrap="square" lIns="0" tIns="0" rIns="0" bIns="0"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Mental Health</a:t>
            </a:r>
            <a:endParaRPr lang="en-US" sz="1300" dirty="0"/>
          </a:p>
        </p:txBody>
      </p:sp>
      <p:sp>
        <p:nvSpPr>
          <p:cNvPr id="33" name="Text 31"/>
          <p:cNvSpPr/>
          <p:nvPr/>
        </p:nvSpPr>
        <p:spPr>
          <a:xfrm>
            <a:off x="548640" y="4041648"/>
            <a:ext cx="3657600" cy="411480"/>
          </a:xfrm>
          <a:prstGeom prst="rect">
            <a:avLst/>
          </a:prstGeom>
          <a:noFill/>
          <a:ln/>
        </p:spPr>
        <p:txBody>
          <a:bodyPr wrap="square" lIns="0" tIns="0" rIns="0" bIns="0" rtlCol="0" anchor="ctr"/>
          <a:lstStyle/>
          <a:p>
            <a:pPr indent="0" marL="0">
              <a:lnSpc>
                <a:spcPct val="120000"/>
              </a:lnSpc>
              <a:buNone/>
            </a:pPr>
            <a:r>
              <a:rPr lang="en-US" sz="1000" dirty="0">
                <a:solidFill>
                  <a:srgbClr val="8AAAC0"/>
                </a:solidFill>
                <a:latin typeface="Calibri" pitchFamily="34" charset="0"/>
                <a:ea typeface="Calibri" pitchFamily="34" charset="-122"/>
                <a:cs typeface="Calibri" pitchFamily="34" charset="-120"/>
              </a:rPr>
              <a:t>Self-medication, anxiety, the alcohol-depression cycle. Handled with care — facilitator notes provided.</a:t>
            </a:r>
            <a:endParaRPr lang="en-US" sz="1000" dirty="0"/>
          </a:p>
        </p:txBody>
      </p:sp>
      <p:sp>
        <p:nvSpPr>
          <p:cNvPr id="34" name="Shape 32"/>
          <p:cNvSpPr/>
          <p:nvPr/>
        </p:nvSpPr>
        <p:spPr>
          <a:xfrm>
            <a:off x="4800600" y="3383280"/>
            <a:ext cx="3977640" cy="1143000"/>
          </a:xfrm>
          <a:prstGeom prst="roundedRect">
            <a:avLst>
              <a:gd name="adj" fmla="val 6400"/>
            </a:avLst>
          </a:prstGeom>
          <a:solidFill>
            <a:srgbClr val="141F45"/>
          </a:solidFill>
          <a:ln w="12700">
            <a:solidFill>
              <a:srgbClr val="2A4070"/>
            </a:solidFill>
            <a:prstDash val="solid"/>
          </a:ln>
        </p:spPr>
      </p:sp>
      <p:sp>
        <p:nvSpPr>
          <p:cNvPr id="35" name="Text 33"/>
          <p:cNvSpPr/>
          <p:nvPr/>
        </p:nvSpPr>
        <p:spPr>
          <a:xfrm>
            <a:off x="4937760" y="3474720"/>
            <a:ext cx="1005840" cy="256032"/>
          </a:xfrm>
          <a:prstGeom prst="rect">
            <a:avLst/>
          </a:prstGeom>
          <a:noFill/>
          <a:ln/>
        </p:spPr>
        <p:txBody>
          <a:bodyPr wrap="square" lIns="0" tIns="0" rIns="0" bIns="0" rtlCol="0" anchor="ctr"/>
          <a:lstStyle/>
          <a:p>
            <a:pPr indent="0" marL="0">
              <a:buNone/>
            </a:pPr>
            <a:r>
              <a:rPr lang="en-US" sz="850" b="1" spc="200" kern="0" dirty="0">
                <a:solidFill>
                  <a:srgbClr val="02A896"/>
                </a:solidFill>
                <a:latin typeface="Calibri" pitchFamily="34" charset="0"/>
                <a:ea typeface="Calibri" pitchFamily="34" charset="-122"/>
                <a:cs typeface="Calibri" pitchFamily="34" charset="-120"/>
              </a:rPr>
              <a:t>PART 6</a:t>
            </a:r>
            <a:endParaRPr lang="en-US" sz="850" dirty="0"/>
          </a:p>
        </p:txBody>
      </p:sp>
      <p:sp>
        <p:nvSpPr>
          <p:cNvPr id="36" name="Shape 34"/>
          <p:cNvSpPr/>
          <p:nvPr/>
        </p:nvSpPr>
        <p:spPr>
          <a:xfrm>
            <a:off x="7863840" y="3474720"/>
            <a:ext cx="731520" cy="256032"/>
          </a:xfrm>
          <a:prstGeom prst="roundedRect">
            <a:avLst>
              <a:gd name="adj" fmla="val 17857"/>
            </a:avLst>
          </a:prstGeom>
          <a:solidFill>
            <a:srgbClr val="F4A31B"/>
          </a:solidFill>
          <a:ln w="12700">
            <a:solidFill>
              <a:srgbClr val="F4A31B"/>
            </a:solidFill>
            <a:prstDash val="solid"/>
          </a:ln>
        </p:spPr>
      </p:sp>
      <p:sp>
        <p:nvSpPr>
          <p:cNvPr id="37" name="Text 35"/>
          <p:cNvSpPr/>
          <p:nvPr/>
        </p:nvSpPr>
        <p:spPr>
          <a:xfrm>
            <a:off x="7863840" y="3474720"/>
            <a:ext cx="731520" cy="256032"/>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4 min</a:t>
            </a:r>
            <a:endParaRPr lang="en-US" sz="900" dirty="0"/>
          </a:p>
        </p:txBody>
      </p:sp>
      <p:sp>
        <p:nvSpPr>
          <p:cNvPr id="38" name="Text 36"/>
          <p:cNvSpPr/>
          <p:nvPr/>
        </p:nvSpPr>
        <p:spPr>
          <a:xfrm>
            <a:off x="4937760" y="3730752"/>
            <a:ext cx="2743200" cy="292608"/>
          </a:xfrm>
          <a:prstGeom prst="rect">
            <a:avLst/>
          </a:prstGeom>
          <a:noFill/>
          <a:ln/>
        </p:spPr>
        <p:txBody>
          <a:bodyPr wrap="square" lIns="0" tIns="0" rIns="0" bIns="0"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The Pledge &amp; Close</a:t>
            </a:r>
            <a:endParaRPr lang="en-US" sz="1300" dirty="0"/>
          </a:p>
        </p:txBody>
      </p:sp>
      <p:sp>
        <p:nvSpPr>
          <p:cNvPr id="39" name="Text 37"/>
          <p:cNvSpPr/>
          <p:nvPr/>
        </p:nvSpPr>
        <p:spPr>
          <a:xfrm>
            <a:off x="4937760" y="4041648"/>
            <a:ext cx="3657600" cy="411480"/>
          </a:xfrm>
          <a:prstGeom prst="rect">
            <a:avLst/>
          </a:prstGeom>
          <a:noFill/>
          <a:ln/>
        </p:spPr>
        <p:txBody>
          <a:bodyPr wrap="square" lIns="0" tIns="0" rIns="0" bIns="0" rtlCol="0" anchor="ctr"/>
          <a:lstStyle/>
          <a:p>
            <a:pPr indent="0" marL="0">
              <a:lnSpc>
                <a:spcPct val="120000"/>
              </a:lnSpc>
              <a:buNone/>
            </a:pPr>
            <a:r>
              <a:rPr lang="en-US" sz="1000" dirty="0">
                <a:solidFill>
                  <a:srgbClr val="8AAAC0"/>
                </a:solidFill>
                <a:latin typeface="Calibri" pitchFamily="34" charset="0"/>
                <a:ea typeface="Calibri" pitchFamily="34" charset="-122"/>
                <a:cs typeface="Calibri" pitchFamily="34" charset="-120"/>
              </a:rPr>
              <a:t>Optional written pledge. Group discussion questions. Clear next steps for students who want to go further.</a:t>
            </a:r>
            <a:endParaRPr lang="en-US" sz="1000" dirty="0"/>
          </a:p>
        </p:txBody>
      </p:sp>
      <p:sp>
        <p:nvSpPr>
          <p:cNvPr id="40" name="Shape 38"/>
          <p:cNvSpPr/>
          <p:nvPr/>
        </p:nvSpPr>
        <p:spPr>
          <a:xfrm>
            <a:off x="0" y="4823460"/>
            <a:ext cx="9144000" cy="320040"/>
          </a:xfrm>
          <a:prstGeom prst="rect">
            <a:avLst/>
          </a:prstGeom>
          <a:solidFill>
            <a:srgbClr val="141F45"/>
          </a:solidFill>
          <a:ln w="12700">
            <a:solidFill>
              <a:srgbClr val="141F45"/>
            </a:solidFill>
            <a:prstDash val="solid"/>
          </a:ln>
        </p:spPr>
      </p:sp>
      <p:sp>
        <p:nvSpPr>
          <p:cNvPr id="41" name="Text 39"/>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42" name="Text 40"/>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43" name="Text 41"/>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5 / 18</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Session logistics — the full picture.</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028090"/>
                </a:solidFill>
                <a:latin typeface="Calibri" pitchFamily="34" charset="0"/>
                <a:ea typeface="Calibri" pitchFamily="34" charset="-122"/>
                <a:cs typeface="Calibri" pitchFamily="34" charset="-120"/>
              </a:rPr>
              <a:t>Everything your timetable team needs to know.</a:t>
            </a:r>
            <a:endParaRPr lang="en-US" sz="1300" dirty="0"/>
          </a:p>
        </p:txBody>
      </p:sp>
      <p:sp>
        <p:nvSpPr>
          <p:cNvPr id="5" name="Shape 3"/>
          <p:cNvSpPr/>
          <p:nvPr/>
        </p:nvSpPr>
        <p:spPr>
          <a:xfrm>
            <a:off x="365760" y="1051560"/>
            <a:ext cx="4069080" cy="1115568"/>
          </a:xfrm>
          <a:prstGeom prst="roundedRect">
            <a:avLst>
              <a:gd name="adj" fmla="val 6557"/>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pic>
        <p:nvPicPr>
          <p:cNvPr id="6" name="Image 0" descr="preencoded.png">    </p:cNvPr>
          <p:cNvPicPr>
            <a:picLocks noChangeAspect="1"/>
          </p:cNvPicPr>
          <p:nvPr/>
        </p:nvPicPr>
        <p:blipFill>
          <a:blip r:embed="rId1"/>
          <a:stretch>
            <a:fillRect/>
          </a:stretch>
        </p:blipFill>
        <p:spPr>
          <a:xfrm>
            <a:off x="530352" y="1371600"/>
            <a:ext cx="320040" cy="320040"/>
          </a:xfrm>
          <a:prstGeom prst="rect">
            <a:avLst/>
          </a:prstGeom>
        </p:spPr>
      </p:pic>
      <p:sp>
        <p:nvSpPr>
          <p:cNvPr id="7" name="Text 4"/>
          <p:cNvSpPr/>
          <p:nvPr/>
        </p:nvSpPr>
        <p:spPr>
          <a:xfrm>
            <a:off x="960120" y="1143000"/>
            <a:ext cx="3291840" cy="320040"/>
          </a:xfrm>
          <a:prstGeom prst="rect">
            <a:avLst/>
          </a:prstGeom>
          <a:noFill/>
          <a:ln/>
        </p:spPr>
        <p:txBody>
          <a:bodyPr wrap="square" lIns="0" tIns="0" rIns="0" bIns="0" rtlCol="0" anchor="ctr"/>
          <a:lstStyle/>
          <a:p>
            <a:pPr indent="0" marL="0">
              <a:buNone/>
            </a:pPr>
            <a:r>
              <a:rPr lang="en-US" sz="1300" b="1" dirty="0">
                <a:solidFill>
                  <a:srgbClr val="1C2E5E"/>
                </a:solidFill>
                <a:latin typeface="Cambria" pitchFamily="34" charset="0"/>
                <a:ea typeface="Cambria" pitchFamily="34" charset="-122"/>
                <a:cs typeface="Cambria" pitchFamily="34" charset="-120"/>
              </a:rPr>
              <a:t>Duration</a:t>
            </a:r>
            <a:endParaRPr lang="en-US" sz="1300" dirty="0"/>
          </a:p>
        </p:txBody>
      </p:sp>
      <p:sp>
        <p:nvSpPr>
          <p:cNvPr id="8" name="Text 5"/>
          <p:cNvSpPr/>
          <p:nvPr/>
        </p:nvSpPr>
        <p:spPr>
          <a:xfrm>
            <a:off x="960120" y="1472184"/>
            <a:ext cx="3337560" cy="621792"/>
          </a:xfrm>
          <a:prstGeom prst="rect">
            <a:avLst/>
          </a:prstGeom>
          <a:noFill/>
          <a:ln/>
        </p:spPr>
        <p:txBody>
          <a:bodyPr wrap="square" lIns="0" tIns="0" rIns="0" bIns="0" rtlCol="0" anchor="ctr"/>
          <a:lstStyle/>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30 minutes per cohort</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(Minimum viable: 20 min — Parts 1–4 only)</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Plan for 5 min setup before the slot</a:t>
            </a:r>
            <a:endParaRPr lang="en-US" sz="950" dirty="0"/>
          </a:p>
        </p:txBody>
      </p:sp>
      <p:sp>
        <p:nvSpPr>
          <p:cNvPr id="9" name="Shape 6"/>
          <p:cNvSpPr/>
          <p:nvPr/>
        </p:nvSpPr>
        <p:spPr>
          <a:xfrm>
            <a:off x="4754880" y="1051560"/>
            <a:ext cx="4069080" cy="1115568"/>
          </a:xfrm>
          <a:prstGeom prst="roundedRect">
            <a:avLst>
              <a:gd name="adj" fmla="val 6557"/>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pic>
        <p:nvPicPr>
          <p:cNvPr id="10" name="Image 1" descr="preencoded.png">    </p:cNvPr>
          <p:cNvPicPr>
            <a:picLocks noChangeAspect="1"/>
          </p:cNvPicPr>
          <p:nvPr/>
        </p:nvPicPr>
        <p:blipFill>
          <a:blip r:embed="rId2"/>
          <a:stretch>
            <a:fillRect/>
          </a:stretch>
        </p:blipFill>
        <p:spPr>
          <a:xfrm>
            <a:off x="4919472" y="1371600"/>
            <a:ext cx="320040" cy="320040"/>
          </a:xfrm>
          <a:prstGeom prst="rect">
            <a:avLst/>
          </a:prstGeom>
        </p:spPr>
      </p:pic>
      <p:sp>
        <p:nvSpPr>
          <p:cNvPr id="11" name="Text 7"/>
          <p:cNvSpPr/>
          <p:nvPr/>
        </p:nvSpPr>
        <p:spPr>
          <a:xfrm>
            <a:off x="5349240" y="1143000"/>
            <a:ext cx="3291840" cy="320040"/>
          </a:xfrm>
          <a:prstGeom prst="rect">
            <a:avLst/>
          </a:prstGeom>
          <a:noFill/>
          <a:ln/>
        </p:spPr>
        <p:txBody>
          <a:bodyPr wrap="square" lIns="0" tIns="0" rIns="0" bIns="0" rtlCol="0" anchor="ctr"/>
          <a:lstStyle/>
          <a:p>
            <a:pPr indent="0" marL="0">
              <a:buNone/>
            </a:pPr>
            <a:r>
              <a:rPr lang="en-US" sz="1300" b="1" dirty="0">
                <a:solidFill>
                  <a:srgbClr val="1C2E5E"/>
                </a:solidFill>
                <a:latin typeface="Cambria" pitchFamily="34" charset="0"/>
                <a:ea typeface="Cambria" pitchFamily="34" charset="-122"/>
                <a:cs typeface="Cambria" pitchFamily="34" charset="-120"/>
              </a:rPr>
              <a:t>Best timing</a:t>
            </a:r>
            <a:endParaRPr lang="en-US" sz="1300" dirty="0"/>
          </a:p>
        </p:txBody>
      </p:sp>
      <p:sp>
        <p:nvSpPr>
          <p:cNvPr id="12" name="Text 8"/>
          <p:cNvSpPr/>
          <p:nvPr/>
        </p:nvSpPr>
        <p:spPr>
          <a:xfrm>
            <a:off x="5349240" y="1472184"/>
            <a:ext cx="3337560" cy="621792"/>
          </a:xfrm>
          <a:prstGeom prst="rect">
            <a:avLst/>
          </a:prstGeom>
          <a:noFill/>
          <a:ln/>
        </p:spPr>
        <p:txBody>
          <a:bodyPr wrap="square" lIns="0" tIns="0" rIns="0" bIns="0" rtlCol="0" anchor="ctr"/>
          <a:lstStyle/>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Just before lunch: students are alert, not yet in afternoon slump</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Tuesday–Thursday preferred — Monday energy is low, Friday focus is gone</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Avoid exam or report weeks</a:t>
            </a:r>
            <a:endParaRPr lang="en-US" sz="950" dirty="0"/>
          </a:p>
        </p:txBody>
      </p:sp>
      <p:sp>
        <p:nvSpPr>
          <p:cNvPr id="13" name="Shape 9"/>
          <p:cNvSpPr/>
          <p:nvPr/>
        </p:nvSpPr>
        <p:spPr>
          <a:xfrm>
            <a:off x="365760" y="2286000"/>
            <a:ext cx="4069080" cy="1115568"/>
          </a:xfrm>
          <a:prstGeom prst="roundedRect">
            <a:avLst>
              <a:gd name="adj" fmla="val 6557"/>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pic>
        <p:nvPicPr>
          <p:cNvPr id="14" name="Image 2" descr="preencoded.png">    </p:cNvPr>
          <p:cNvPicPr>
            <a:picLocks noChangeAspect="1"/>
          </p:cNvPicPr>
          <p:nvPr/>
        </p:nvPicPr>
        <p:blipFill>
          <a:blip r:embed="rId3"/>
          <a:stretch>
            <a:fillRect/>
          </a:stretch>
        </p:blipFill>
        <p:spPr>
          <a:xfrm>
            <a:off x="530352" y="2606040"/>
            <a:ext cx="320040" cy="320040"/>
          </a:xfrm>
          <a:prstGeom prst="rect">
            <a:avLst/>
          </a:prstGeom>
        </p:spPr>
      </p:pic>
      <p:sp>
        <p:nvSpPr>
          <p:cNvPr id="15" name="Text 10"/>
          <p:cNvSpPr/>
          <p:nvPr/>
        </p:nvSpPr>
        <p:spPr>
          <a:xfrm>
            <a:off x="960120" y="2377440"/>
            <a:ext cx="3291840" cy="320040"/>
          </a:xfrm>
          <a:prstGeom prst="rect">
            <a:avLst/>
          </a:prstGeom>
          <a:noFill/>
          <a:ln/>
        </p:spPr>
        <p:txBody>
          <a:bodyPr wrap="square" lIns="0" tIns="0" rIns="0" bIns="0" rtlCol="0" anchor="ctr"/>
          <a:lstStyle/>
          <a:p>
            <a:pPr indent="0" marL="0">
              <a:buNone/>
            </a:pPr>
            <a:r>
              <a:rPr lang="en-US" sz="1300" b="1" dirty="0">
                <a:solidFill>
                  <a:srgbClr val="1C2E5E"/>
                </a:solidFill>
                <a:latin typeface="Cambria" pitchFamily="34" charset="0"/>
                <a:ea typeface="Cambria" pitchFamily="34" charset="-122"/>
                <a:cs typeface="Cambria" pitchFamily="34" charset="-120"/>
              </a:rPr>
              <a:t>Who delivers it</a:t>
            </a:r>
            <a:endParaRPr lang="en-US" sz="1300" dirty="0"/>
          </a:p>
        </p:txBody>
      </p:sp>
      <p:sp>
        <p:nvSpPr>
          <p:cNvPr id="16" name="Text 11"/>
          <p:cNvSpPr/>
          <p:nvPr/>
        </p:nvSpPr>
        <p:spPr>
          <a:xfrm>
            <a:off x="960120" y="2706624"/>
            <a:ext cx="3337560" cy="621792"/>
          </a:xfrm>
          <a:prstGeom prst="rect">
            <a:avLst/>
          </a:prstGeom>
          <a:noFill/>
          <a:ln/>
        </p:spPr>
        <p:txBody>
          <a:bodyPr wrap="square" lIns="0" tIns="0" rIns="0" bIns="0" rtlCol="0" anchor="ctr"/>
          <a:lstStyle/>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A trained student presenter (SoberGenZ peer)</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No teacher expertise required — teacher stays in the room for welfare</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Presenter needs full speaker notes (provided in the deck)</a:t>
            </a:r>
            <a:endParaRPr lang="en-US" sz="950" dirty="0"/>
          </a:p>
        </p:txBody>
      </p:sp>
      <p:sp>
        <p:nvSpPr>
          <p:cNvPr id="17" name="Shape 12"/>
          <p:cNvSpPr/>
          <p:nvPr/>
        </p:nvSpPr>
        <p:spPr>
          <a:xfrm>
            <a:off x="4754880" y="2286000"/>
            <a:ext cx="4069080" cy="1115568"/>
          </a:xfrm>
          <a:prstGeom prst="roundedRect">
            <a:avLst>
              <a:gd name="adj" fmla="val 6557"/>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pic>
        <p:nvPicPr>
          <p:cNvPr id="18" name="Image 3" descr="preencoded.png">    </p:cNvPr>
          <p:cNvPicPr>
            <a:picLocks noChangeAspect="1"/>
          </p:cNvPicPr>
          <p:nvPr/>
        </p:nvPicPr>
        <p:blipFill>
          <a:blip r:embed="rId4"/>
          <a:stretch>
            <a:fillRect/>
          </a:stretch>
        </p:blipFill>
        <p:spPr>
          <a:xfrm>
            <a:off x="4919472" y="2606040"/>
            <a:ext cx="320040" cy="320040"/>
          </a:xfrm>
          <a:prstGeom prst="rect">
            <a:avLst/>
          </a:prstGeom>
        </p:spPr>
      </p:pic>
      <p:sp>
        <p:nvSpPr>
          <p:cNvPr id="19" name="Text 13"/>
          <p:cNvSpPr/>
          <p:nvPr/>
        </p:nvSpPr>
        <p:spPr>
          <a:xfrm>
            <a:off x="5349240" y="2377440"/>
            <a:ext cx="3291840" cy="320040"/>
          </a:xfrm>
          <a:prstGeom prst="rect">
            <a:avLst/>
          </a:prstGeom>
          <a:noFill/>
          <a:ln/>
        </p:spPr>
        <p:txBody>
          <a:bodyPr wrap="square" lIns="0" tIns="0" rIns="0" bIns="0" rtlCol="0" anchor="ctr"/>
          <a:lstStyle/>
          <a:p>
            <a:pPr indent="0" marL="0">
              <a:buNone/>
            </a:pPr>
            <a:r>
              <a:rPr lang="en-US" sz="1300" b="1" dirty="0">
                <a:solidFill>
                  <a:srgbClr val="1C2E5E"/>
                </a:solidFill>
                <a:latin typeface="Cambria" pitchFamily="34" charset="0"/>
                <a:ea typeface="Cambria" pitchFamily="34" charset="-122"/>
                <a:cs typeface="Cambria" pitchFamily="34" charset="-120"/>
              </a:rPr>
              <a:t>Space &amp; setup</a:t>
            </a:r>
            <a:endParaRPr lang="en-US" sz="1300" dirty="0"/>
          </a:p>
        </p:txBody>
      </p:sp>
      <p:sp>
        <p:nvSpPr>
          <p:cNvPr id="20" name="Text 14"/>
          <p:cNvSpPr/>
          <p:nvPr/>
        </p:nvSpPr>
        <p:spPr>
          <a:xfrm>
            <a:off x="5349240" y="2706624"/>
            <a:ext cx="3337560" cy="621792"/>
          </a:xfrm>
          <a:prstGeom prst="rect">
            <a:avLst/>
          </a:prstGeom>
          <a:noFill/>
          <a:ln/>
        </p:spPr>
        <p:txBody>
          <a:bodyPr wrap="square" lIns="0" tIns="0" rIns="0" bIns="0" rtlCol="0" anchor="ctr"/>
          <a:lstStyle/>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Standard classroom (30 seats) or school hall for larger groups</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Projector/screen + speakers (for short video clips, optional)</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No special equipment — just a laptop and a screen</a:t>
            </a:r>
            <a:endParaRPr lang="en-US" sz="950" dirty="0"/>
          </a:p>
        </p:txBody>
      </p:sp>
      <p:sp>
        <p:nvSpPr>
          <p:cNvPr id="21" name="Shape 15"/>
          <p:cNvSpPr/>
          <p:nvPr/>
        </p:nvSpPr>
        <p:spPr>
          <a:xfrm>
            <a:off x="365760" y="3520440"/>
            <a:ext cx="4069080" cy="1115568"/>
          </a:xfrm>
          <a:prstGeom prst="roundedRect">
            <a:avLst>
              <a:gd name="adj" fmla="val 6557"/>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pic>
        <p:nvPicPr>
          <p:cNvPr id="22" name="Image 4" descr="preencoded.png">    </p:cNvPr>
          <p:cNvPicPr>
            <a:picLocks noChangeAspect="1"/>
          </p:cNvPicPr>
          <p:nvPr/>
        </p:nvPicPr>
        <p:blipFill>
          <a:blip r:embed="rId5"/>
          <a:stretch>
            <a:fillRect/>
          </a:stretch>
        </p:blipFill>
        <p:spPr>
          <a:xfrm>
            <a:off x="530352" y="3840480"/>
            <a:ext cx="320040" cy="320040"/>
          </a:xfrm>
          <a:prstGeom prst="rect">
            <a:avLst/>
          </a:prstGeom>
        </p:spPr>
      </p:pic>
      <p:sp>
        <p:nvSpPr>
          <p:cNvPr id="23" name="Text 16"/>
          <p:cNvSpPr/>
          <p:nvPr/>
        </p:nvSpPr>
        <p:spPr>
          <a:xfrm>
            <a:off x="960120" y="3611880"/>
            <a:ext cx="3291840" cy="320040"/>
          </a:xfrm>
          <a:prstGeom prst="rect">
            <a:avLst/>
          </a:prstGeom>
          <a:noFill/>
          <a:ln/>
        </p:spPr>
        <p:txBody>
          <a:bodyPr wrap="square" lIns="0" tIns="0" rIns="0" bIns="0" rtlCol="0" anchor="ctr"/>
          <a:lstStyle/>
          <a:p>
            <a:pPr indent="0" marL="0">
              <a:buNone/>
            </a:pPr>
            <a:r>
              <a:rPr lang="en-US" sz="1300" b="1" dirty="0">
                <a:solidFill>
                  <a:srgbClr val="1C2E5E"/>
                </a:solidFill>
                <a:latin typeface="Cambria" pitchFamily="34" charset="0"/>
                <a:ea typeface="Cambria" pitchFamily="34" charset="-122"/>
                <a:cs typeface="Cambria" pitchFamily="34" charset="-120"/>
              </a:rPr>
              <a:t>Group size</a:t>
            </a:r>
            <a:endParaRPr lang="en-US" sz="1300" dirty="0"/>
          </a:p>
        </p:txBody>
      </p:sp>
      <p:sp>
        <p:nvSpPr>
          <p:cNvPr id="24" name="Text 17"/>
          <p:cNvSpPr/>
          <p:nvPr/>
        </p:nvSpPr>
        <p:spPr>
          <a:xfrm>
            <a:off x="960120" y="3941064"/>
            <a:ext cx="3337560" cy="621792"/>
          </a:xfrm>
          <a:prstGeom prst="rect">
            <a:avLst/>
          </a:prstGeom>
          <a:noFill/>
          <a:ln/>
        </p:spPr>
        <p:txBody>
          <a:bodyPr wrap="square" lIns="0" tIns="0" rIns="0" bIns="0" rtlCol="0" anchor="ctr"/>
          <a:lstStyle/>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Ideal: one class group, 20–35 students</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Larger (60–100) works for assembly format but reduces discussion quality</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Mixed gender: yes. Mixed year group: works but less ideal</a:t>
            </a:r>
            <a:endParaRPr lang="en-US" sz="950" dirty="0"/>
          </a:p>
        </p:txBody>
      </p:sp>
      <p:sp>
        <p:nvSpPr>
          <p:cNvPr id="25" name="Shape 18"/>
          <p:cNvSpPr/>
          <p:nvPr/>
        </p:nvSpPr>
        <p:spPr>
          <a:xfrm>
            <a:off x="4754880" y="3520440"/>
            <a:ext cx="4069080" cy="1115568"/>
          </a:xfrm>
          <a:prstGeom prst="roundedRect">
            <a:avLst>
              <a:gd name="adj" fmla="val 6557"/>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pic>
        <p:nvPicPr>
          <p:cNvPr id="26" name="Image 5" descr="preencoded.png">    </p:cNvPr>
          <p:cNvPicPr>
            <a:picLocks noChangeAspect="1"/>
          </p:cNvPicPr>
          <p:nvPr/>
        </p:nvPicPr>
        <p:blipFill>
          <a:blip r:embed="rId6"/>
          <a:stretch>
            <a:fillRect/>
          </a:stretch>
        </p:blipFill>
        <p:spPr>
          <a:xfrm>
            <a:off x="4919472" y="3840480"/>
            <a:ext cx="320040" cy="320040"/>
          </a:xfrm>
          <a:prstGeom prst="rect">
            <a:avLst/>
          </a:prstGeom>
        </p:spPr>
      </p:pic>
      <p:sp>
        <p:nvSpPr>
          <p:cNvPr id="27" name="Text 19"/>
          <p:cNvSpPr/>
          <p:nvPr/>
        </p:nvSpPr>
        <p:spPr>
          <a:xfrm>
            <a:off x="5349240" y="3611880"/>
            <a:ext cx="3291840" cy="320040"/>
          </a:xfrm>
          <a:prstGeom prst="rect">
            <a:avLst/>
          </a:prstGeom>
          <a:noFill/>
          <a:ln/>
        </p:spPr>
        <p:txBody>
          <a:bodyPr wrap="square" lIns="0" tIns="0" rIns="0" bIns="0" rtlCol="0" anchor="ctr"/>
          <a:lstStyle/>
          <a:p>
            <a:pPr indent="0" marL="0">
              <a:buNone/>
            </a:pPr>
            <a:r>
              <a:rPr lang="en-US" sz="1300" b="1" dirty="0">
                <a:solidFill>
                  <a:srgbClr val="1C2E5E"/>
                </a:solidFill>
                <a:latin typeface="Cambria" pitchFamily="34" charset="0"/>
                <a:ea typeface="Cambria" pitchFamily="34" charset="-122"/>
                <a:cs typeface="Cambria" pitchFamily="34" charset="-120"/>
              </a:rPr>
              <a:t>Frequency</a:t>
            </a:r>
            <a:endParaRPr lang="en-US" sz="1300" dirty="0"/>
          </a:p>
        </p:txBody>
      </p:sp>
      <p:sp>
        <p:nvSpPr>
          <p:cNvPr id="28" name="Text 20"/>
          <p:cNvSpPr/>
          <p:nvPr/>
        </p:nvSpPr>
        <p:spPr>
          <a:xfrm>
            <a:off x="5349240" y="3941064"/>
            <a:ext cx="3337560" cy="621792"/>
          </a:xfrm>
          <a:prstGeom prst="rect">
            <a:avLst/>
          </a:prstGeom>
          <a:noFill/>
          <a:ln/>
        </p:spPr>
        <p:txBody>
          <a:bodyPr wrap="square" lIns="0" tIns="0" rIns="0" bIns="0" rtlCol="0" anchor="ctr"/>
          <a:lstStyle/>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Recommended: once per year group per school year</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For lasting impact: a follow-up session in the same year (optional)</a:t>
            </a:r>
            <a:endParaRPr lang="en-US" sz="950" dirty="0"/>
          </a:p>
          <a:p>
            <a:pPr indent="0" marL="0">
              <a:lnSpc>
                <a:spcPct val="130000"/>
              </a:lnSpc>
              <a:buNone/>
            </a:pPr>
            <a:r>
              <a:rPr lang="en-US" sz="950" dirty="0">
                <a:solidFill>
                  <a:srgbClr val="445060"/>
                </a:solidFill>
                <a:latin typeface="Calibri" pitchFamily="34" charset="0"/>
                <a:ea typeface="Calibri" pitchFamily="34" charset="-122"/>
                <a:cs typeface="Calibri" pitchFamily="34" charset="-120"/>
              </a:rPr>
              <a:t>Annual refresh if SoberGenZ content updates — no extra work for you</a:t>
            </a:r>
            <a:endParaRPr lang="en-US" sz="950" dirty="0"/>
          </a:p>
        </p:txBody>
      </p:sp>
      <p:sp>
        <p:nvSpPr>
          <p:cNvPr id="29" name="Shape 21"/>
          <p:cNvSpPr/>
          <p:nvPr/>
        </p:nvSpPr>
        <p:spPr>
          <a:xfrm>
            <a:off x="0" y="4823460"/>
            <a:ext cx="9144000" cy="320040"/>
          </a:xfrm>
          <a:prstGeom prst="rect">
            <a:avLst/>
          </a:prstGeom>
          <a:solidFill>
            <a:srgbClr val="141F45"/>
          </a:solidFill>
          <a:ln w="12700">
            <a:solidFill>
              <a:srgbClr val="141F45"/>
            </a:solidFill>
            <a:prstDash val="solid"/>
          </a:ln>
        </p:spPr>
      </p:sp>
      <p:sp>
        <p:nvSpPr>
          <p:cNvPr id="30" name="Text 22"/>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31" name="Text 23"/>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32" name="Text 24"/>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6 / 18</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4A31B"/>
          </a:solidFill>
          <a:ln w="12700">
            <a:solidFill>
              <a:srgbClr val="F4A31B"/>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What happens if something goes wrong.</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F4A31B"/>
                </a:solidFill>
                <a:latin typeface="Calibri" pitchFamily="34" charset="0"/>
                <a:ea typeface="Calibri" pitchFamily="34" charset="-122"/>
                <a:cs typeface="Calibri" pitchFamily="34" charset="-120"/>
              </a:rPr>
              <a:t>Every scenario — covered.</a:t>
            </a:r>
            <a:endParaRPr lang="en-US" sz="1300" dirty="0"/>
          </a:p>
        </p:txBody>
      </p:sp>
      <p:sp>
        <p:nvSpPr>
          <p:cNvPr id="5" name="Shape 3"/>
          <p:cNvSpPr/>
          <p:nvPr/>
        </p:nvSpPr>
        <p:spPr>
          <a:xfrm>
            <a:off x="365760" y="1051560"/>
            <a:ext cx="4069080" cy="1143000"/>
          </a:xfrm>
          <a:prstGeom prst="roundedRect">
            <a:avLst>
              <a:gd name="adj" fmla="val 6400"/>
            </a:avLst>
          </a:prstGeom>
          <a:solidFill>
            <a:srgbClr val="141F45"/>
          </a:solidFill>
          <a:ln w="12700">
            <a:solidFill>
              <a:srgbClr val="2A4070"/>
            </a:solidFill>
            <a:prstDash val="solid"/>
          </a:ln>
        </p:spPr>
      </p:sp>
      <p:sp>
        <p:nvSpPr>
          <p:cNvPr id="6" name="Text 4"/>
          <p:cNvSpPr/>
          <p:nvPr/>
        </p:nvSpPr>
        <p:spPr>
          <a:xfrm>
            <a:off x="530352" y="1143000"/>
            <a:ext cx="3749040" cy="320040"/>
          </a:xfrm>
          <a:prstGeom prst="rect">
            <a:avLst/>
          </a:prstGeom>
          <a:noFill/>
          <a:ln/>
        </p:spPr>
        <p:txBody>
          <a:bodyPr wrap="square" lIns="0" tIns="0" rIns="0" bIns="0" rtlCol="0" anchor="ctr"/>
          <a:lstStyle/>
          <a:p>
            <a:pPr indent="0" marL="0">
              <a:buNone/>
            </a:pPr>
            <a:r>
              <a:rPr lang="en-US" sz="1250" b="1" dirty="0">
                <a:solidFill>
                  <a:srgbClr val="F4A31B"/>
                </a:solidFill>
                <a:latin typeface="Cambria" pitchFamily="34" charset="0"/>
                <a:ea typeface="Cambria" pitchFamily="34" charset="-122"/>
                <a:cs typeface="Cambria" pitchFamily="34" charset="-120"/>
              </a:rPr>
              <a:t>Presenter is sick on the day</a:t>
            </a:r>
            <a:endParaRPr lang="en-US" sz="1250" dirty="0"/>
          </a:p>
        </p:txBody>
      </p:sp>
      <p:sp>
        <p:nvSpPr>
          <p:cNvPr id="7" name="Text 5"/>
          <p:cNvSpPr/>
          <p:nvPr/>
        </p:nvSpPr>
        <p:spPr>
          <a:xfrm>
            <a:off x="530352" y="1481328"/>
            <a:ext cx="3749040" cy="640080"/>
          </a:xfrm>
          <a:prstGeom prst="rect">
            <a:avLst/>
          </a:prstGeom>
          <a:noFill/>
          <a:ln/>
        </p:spPr>
        <p:txBody>
          <a:bodyPr wrap="square" lIns="0" tIns="0" rIns="0" bIns="0" rtlCol="0" anchor="ctr"/>
          <a:lstStyle/>
          <a:p>
            <a:pPr indent="0" marL="0">
              <a:lnSpc>
                <a:spcPct val="130000"/>
              </a:lnSpc>
              <a:buNone/>
            </a:pPr>
            <a:r>
              <a:rPr lang="en-US" sz="1000" dirty="0">
                <a:solidFill>
                  <a:srgbClr val="9AAFC0"/>
                </a:solidFill>
                <a:latin typeface="Calibri" pitchFamily="34" charset="0"/>
                <a:ea typeface="Calibri" pitchFamily="34" charset="-122"/>
                <a:cs typeface="Calibri" pitchFamily="34" charset="-120"/>
              </a:rPr>
              <a:t>The deck runs without the presenter. Any teacher can facilitate using the speaker notes — word for word if needed. The session still works. No cancellation necessary.</a:t>
            </a:r>
            <a:endParaRPr lang="en-US" sz="1000" dirty="0"/>
          </a:p>
        </p:txBody>
      </p:sp>
      <p:sp>
        <p:nvSpPr>
          <p:cNvPr id="8" name="Shape 6"/>
          <p:cNvSpPr/>
          <p:nvPr/>
        </p:nvSpPr>
        <p:spPr>
          <a:xfrm>
            <a:off x="4754880" y="1051560"/>
            <a:ext cx="4069080" cy="1143000"/>
          </a:xfrm>
          <a:prstGeom prst="roundedRect">
            <a:avLst>
              <a:gd name="adj" fmla="val 6400"/>
            </a:avLst>
          </a:prstGeom>
          <a:solidFill>
            <a:srgbClr val="141F45"/>
          </a:solidFill>
          <a:ln w="12700">
            <a:solidFill>
              <a:srgbClr val="2A4070"/>
            </a:solidFill>
            <a:prstDash val="solid"/>
          </a:ln>
        </p:spPr>
      </p:sp>
      <p:sp>
        <p:nvSpPr>
          <p:cNvPr id="9" name="Text 7"/>
          <p:cNvSpPr/>
          <p:nvPr/>
        </p:nvSpPr>
        <p:spPr>
          <a:xfrm>
            <a:off x="4919472" y="1143000"/>
            <a:ext cx="3749040" cy="320040"/>
          </a:xfrm>
          <a:prstGeom prst="rect">
            <a:avLst/>
          </a:prstGeom>
          <a:noFill/>
          <a:ln/>
        </p:spPr>
        <p:txBody>
          <a:bodyPr wrap="square" lIns="0" tIns="0" rIns="0" bIns="0" rtlCol="0" anchor="ctr"/>
          <a:lstStyle/>
          <a:p>
            <a:pPr indent="0" marL="0">
              <a:buNone/>
            </a:pPr>
            <a:r>
              <a:rPr lang="en-US" sz="1250" b="1" dirty="0">
                <a:solidFill>
                  <a:srgbClr val="F4A31B"/>
                </a:solidFill>
                <a:latin typeface="Cambria" pitchFamily="34" charset="0"/>
                <a:ea typeface="Cambria" pitchFamily="34" charset="-122"/>
                <a:cs typeface="Cambria" pitchFamily="34" charset="-120"/>
              </a:rPr>
              <a:t>Student absent during the session</a:t>
            </a:r>
            <a:endParaRPr lang="en-US" sz="1250" dirty="0"/>
          </a:p>
        </p:txBody>
      </p:sp>
      <p:sp>
        <p:nvSpPr>
          <p:cNvPr id="10" name="Text 8"/>
          <p:cNvSpPr/>
          <p:nvPr/>
        </p:nvSpPr>
        <p:spPr>
          <a:xfrm>
            <a:off x="4919472" y="1481328"/>
            <a:ext cx="3749040" cy="640080"/>
          </a:xfrm>
          <a:prstGeom prst="rect">
            <a:avLst/>
          </a:prstGeom>
          <a:noFill/>
          <a:ln/>
        </p:spPr>
        <p:txBody>
          <a:bodyPr wrap="square" lIns="0" tIns="0" rIns="0" bIns="0" rtlCol="0" anchor="ctr"/>
          <a:lstStyle/>
          <a:p>
            <a:pPr indent="0" marL="0">
              <a:lnSpc>
                <a:spcPct val="130000"/>
              </a:lnSpc>
              <a:buNone/>
            </a:pPr>
            <a:r>
              <a:rPr lang="en-US" sz="1000" dirty="0">
                <a:solidFill>
                  <a:srgbClr val="9AAFC0"/>
                </a:solidFill>
                <a:latin typeface="Calibri" pitchFamily="34" charset="0"/>
                <a:ea typeface="Calibri" pitchFamily="34" charset="-122"/>
                <a:cs typeface="Calibri" pitchFamily="34" charset="-120"/>
              </a:rPr>
              <a:t>The full toolkit (discussion cards, student handout) is available as a download from sobergenz.com. Absent students can catch up independently. No re-run needed.</a:t>
            </a:r>
            <a:endParaRPr lang="en-US" sz="1000" dirty="0"/>
          </a:p>
        </p:txBody>
      </p:sp>
      <p:sp>
        <p:nvSpPr>
          <p:cNvPr id="11" name="Shape 9"/>
          <p:cNvSpPr/>
          <p:nvPr/>
        </p:nvSpPr>
        <p:spPr>
          <a:xfrm>
            <a:off x="365760" y="2313432"/>
            <a:ext cx="4069080" cy="1143000"/>
          </a:xfrm>
          <a:prstGeom prst="roundedRect">
            <a:avLst>
              <a:gd name="adj" fmla="val 6400"/>
            </a:avLst>
          </a:prstGeom>
          <a:solidFill>
            <a:srgbClr val="141F45"/>
          </a:solidFill>
          <a:ln w="12700">
            <a:solidFill>
              <a:srgbClr val="2A4070"/>
            </a:solidFill>
            <a:prstDash val="solid"/>
          </a:ln>
        </p:spPr>
      </p:sp>
      <p:sp>
        <p:nvSpPr>
          <p:cNvPr id="12" name="Text 10"/>
          <p:cNvSpPr/>
          <p:nvPr/>
        </p:nvSpPr>
        <p:spPr>
          <a:xfrm>
            <a:off x="530352" y="2404872"/>
            <a:ext cx="3749040" cy="320040"/>
          </a:xfrm>
          <a:prstGeom prst="rect">
            <a:avLst/>
          </a:prstGeom>
          <a:noFill/>
          <a:ln/>
        </p:spPr>
        <p:txBody>
          <a:bodyPr wrap="square" lIns="0" tIns="0" rIns="0" bIns="0" rtlCol="0" anchor="ctr"/>
          <a:lstStyle/>
          <a:p>
            <a:pPr indent="0" marL="0">
              <a:buNone/>
            </a:pPr>
            <a:r>
              <a:rPr lang="en-US" sz="1250" b="1" dirty="0">
                <a:solidFill>
                  <a:srgbClr val="F4A31B"/>
                </a:solidFill>
                <a:latin typeface="Cambria" pitchFamily="34" charset="0"/>
                <a:ea typeface="Cambria" pitchFamily="34" charset="-122"/>
                <a:cs typeface="Cambria" pitchFamily="34" charset="-120"/>
              </a:rPr>
              <a:t>A student becomes distressed</a:t>
            </a:r>
            <a:endParaRPr lang="en-US" sz="1250" dirty="0"/>
          </a:p>
        </p:txBody>
      </p:sp>
      <p:sp>
        <p:nvSpPr>
          <p:cNvPr id="13" name="Text 11"/>
          <p:cNvSpPr/>
          <p:nvPr/>
        </p:nvSpPr>
        <p:spPr>
          <a:xfrm>
            <a:off x="530352" y="2743200"/>
            <a:ext cx="3749040" cy="640080"/>
          </a:xfrm>
          <a:prstGeom prst="rect">
            <a:avLst/>
          </a:prstGeom>
          <a:noFill/>
          <a:ln/>
        </p:spPr>
        <p:txBody>
          <a:bodyPr wrap="square" lIns="0" tIns="0" rIns="0" bIns="0" rtlCol="0" anchor="ctr"/>
          <a:lstStyle/>
          <a:p>
            <a:pPr indent="0" marL="0">
              <a:lnSpc>
                <a:spcPct val="130000"/>
              </a:lnSpc>
              <a:buNone/>
            </a:pPr>
            <a:r>
              <a:rPr lang="en-US" sz="1000" dirty="0">
                <a:solidFill>
                  <a:srgbClr val="9AAFC0"/>
                </a:solidFill>
                <a:latin typeface="Calibri" pitchFamily="34" charset="0"/>
                <a:ea typeface="Calibri" pitchFamily="34" charset="-122"/>
                <a:cs typeface="Calibri" pitchFamily="34" charset="-120"/>
              </a:rPr>
              <a:t>Speaker notes flag sensitive slides in advance. The facilitator guide instructs: never call on individuals. If a student is visibly affected, speak to them privately after. School counsellor should be informed.</a:t>
            </a:r>
            <a:endParaRPr lang="en-US" sz="1000" dirty="0"/>
          </a:p>
        </p:txBody>
      </p:sp>
      <p:sp>
        <p:nvSpPr>
          <p:cNvPr id="14" name="Shape 12"/>
          <p:cNvSpPr/>
          <p:nvPr/>
        </p:nvSpPr>
        <p:spPr>
          <a:xfrm>
            <a:off x="4754880" y="2313432"/>
            <a:ext cx="4069080" cy="1143000"/>
          </a:xfrm>
          <a:prstGeom prst="roundedRect">
            <a:avLst>
              <a:gd name="adj" fmla="val 6400"/>
            </a:avLst>
          </a:prstGeom>
          <a:solidFill>
            <a:srgbClr val="141F45"/>
          </a:solidFill>
          <a:ln w="12700">
            <a:solidFill>
              <a:srgbClr val="2A4070"/>
            </a:solidFill>
            <a:prstDash val="solid"/>
          </a:ln>
        </p:spPr>
      </p:sp>
      <p:sp>
        <p:nvSpPr>
          <p:cNvPr id="15" name="Text 13"/>
          <p:cNvSpPr/>
          <p:nvPr/>
        </p:nvSpPr>
        <p:spPr>
          <a:xfrm>
            <a:off x="4919472" y="2404872"/>
            <a:ext cx="3749040" cy="320040"/>
          </a:xfrm>
          <a:prstGeom prst="rect">
            <a:avLst/>
          </a:prstGeom>
          <a:noFill/>
          <a:ln/>
        </p:spPr>
        <p:txBody>
          <a:bodyPr wrap="square" lIns="0" tIns="0" rIns="0" bIns="0" rtlCol="0" anchor="ctr"/>
          <a:lstStyle/>
          <a:p>
            <a:pPr indent="0" marL="0">
              <a:buNone/>
            </a:pPr>
            <a:r>
              <a:rPr lang="en-US" sz="1250" b="1" dirty="0">
                <a:solidFill>
                  <a:srgbClr val="F4A31B"/>
                </a:solidFill>
                <a:latin typeface="Cambria" pitchFamily="34" charset="0"/>
                <a:ea typeface="Cambria" pitchFamily="34" charset="-122"/>
                <a:cs typeface="Cambria" pitchFamily="34" charset="-120"/>
              </a:rPr>
              <a:t>Director wants to preview content first</a:t>
            </a:r>
            <a:endParaRPr lang="en-US" sz="1250" dirty="0"/>
          </a:p>
        </p:txBody>
      </p:sp>
      <p:sp>
        <p:nvSpPr>
          <p:cNvPr id="16" name="Text 14"/>
          <p:cNvSpPr/>
          <p:nvPr/>
        </p:nvSpPr>
        <p:spPr>
          <a:xfrm>
            <a:off x="4919472" y="2743200"/>
            <a:ext cx="3749040" cy="640080"/>
          </a:xfrm>
          <a:prstGeom prst="rect">
            <a:avLst/>
          </a:prstGeom>
          <a:noFill/>
          <a:ln/>
        </p:spPr>
        <p:txBody>
          <a:bodyPr wrap="square" lIns="0" tIns="0" rIns="0" bIns="0" rtlCol="0" anchor="ctr"/>
          <a:lstStyle/>
          <a:p>
            <a:pPr indent="0" marL="0">
              <a:lnSpc>
                <a:spcPct val="130000"/>
              </a:lnSpc>
              <a:buNone/>
            </a:pPr>
            <a:r>
              <a:rPr lang="en-US" sz="1000" dirty="0">
                <a:solidFill>
                  <a:srgbClr val="9AAFC0"/>
                </a:solidFill>
                <a:latin typeface="Calibri" pitchFamily="34" charset="0"/>
                <a:ea typeface="Calibri" pitchFamily="34" charset="-122"/>
                <a:cs typeface="Calibri" pitchFamily="34" charset="-120"/>
              </a:rPr>
              <a:t>The full 30-slide school deck, discussion cards, and speaker notes are available to review before any booking. Share the toolkit link or this deck in advance.</a:t>
            </a:r>
            <a:endParaRPr lang="en-US" sz="1000" dirty="0"/>
          </a:p>
        </p:txBody>
      </p:sp>
      <p:sp>
        <p:nvSpPr>
          <p:cNvPr id="17" name="Shape 15"/>
          <p:cNvSpPr/>
          <p:nvPr/>
        </p:nvSpPr>
        <p:spPr>
          <a:xfrm>
            <a:off x="365760" y="3575304"/>
            <a:ext cx="4069080" cy="1143000"/>
          </a:xfrm>
          <a:prstGeom prst="roundedRect">
            <a:avLst>
              <a:gd name="adj" fmla="val 6400"/>
            </a:avLst>
          </a:prstGeom>
          <a:solidFill>
            <a:srgbClr val="141F45"/>
          </a:solidFill>
          <a:ln w="12700">
            <a:solidFill>
              <a:srgbClr val="2A4070"/>
            </a:solidFill>
            <a:prstDash val="solid"/>
          </a:ln>
        </p:spPr>
      </p:sp>
      <p:sp>
        <p:nvSpPr>
          <p:cNvPr id="18" name="Text 16"/>
          <p:cNvSpPr/>
          <p:nvPr/>
        </p:nvSpPr>
        <p:spPr>
          <a:xfrm>
            <a:off x="530352" y="3666744"/>
            <a:ext cx="3749040" cy="320040"/>
          </a:xfrm>
          <a:prstGeom prst="rect">
            <a:avLst/>
          </a:prstGeom>
          <a:noFill/>
          <a:ln/>
        </p:spPr>
        <p:txBody>
          <a:bodyPr wrap="square" lIns="0" tIns="0" rIns="0" bIns="0" rtlCol="0" anchor="ctr"/>
          <a:lstStyle/>
          <a:p>
            <a:pPr indent="0" marL="0">
              <a:buNone/>
            </a:pPr>
            <a:r>
              <a:rPr lang="en-US" sz="1250" b="1" dirty="0">
                <a:solidFill>
                  <a:srgbClr val="F4A31B"/>
                </a:solidFill>
                <a:latin typeface="Cambria" pitchFamily="34" charset="0"/>
                <a:ea typeface="Cambria" pitchFamily="34" charset="-122"/>
                <a:cs typeface="Cambria" pitchFamily="34" charset="-120"/>
              </a:rPr>
              <a:t>A parent raises concerns</a:t>
            </a:r>
            <a:endParaRPr lang="en-US" sz="1250" dirty="0"/>
          </a:p>
        </p:txBody>
      </p:sp>
      <p:sp>
        <p:nvSpPr>
          <p:cNvPr id="19" name="Text 17"/>
          <p:cNvSpPr/>
          <p:nvPr/>
        </p:nvSpPr>
        <p:spPr>
          <a:xfrm>
            <a:off x="530352" y="4005072"/>
            <a:ext cx="3749040" cy="640080"/>
          </a:xfrm>
          <a:prstGeom prst="rect">
            <a:avLst/>
          </a:prstGeom>
          <a:noFill/>
          <a:ln/>
        </p:spPr>
        <p:txBody>
          <a:bodyPr wrap="square" lIns="0" tIns="0" rIns="0" bIns="0" rtlCol="0" anchor="ctr"/>
          <a:lstStyle/>
          <a:p>
            <a:pPr indent="0" marL="0">
              <a:lnSpc>
                <a:spcPct val="130000"/>
              </a:lnSpc>
              <a:buNone/>
            </a:pPr>
            <a:r>
              <a:rPr lang="en-US" sz="1000" dirty="0">
                <a:solidFill>
                  <a:srgbClr val="9AAFC0"/>
                </a:solidFill>
                <a:latin typeface="Calibri" pitchFamily="34" charset="0"/>
                <a:ea typeface="Calibri" pitchFamily="34" charset="-122"/>
                <a:cs typeface="Calibri" pitchFamily="34" charset="-120"/>
              </a:rPr>
              <a:t>The Parent Guide (downloadable from sobergenz.com) is designed for exactly this. Schools using SoberGenZ can share it proactively. The programme has no religious, political, or alcohol-industry affiliation.</a:t>
            </a:r>
            <a:endParaRPr lang="en-US" sz="1000" dirty="0"/>
          </a:p>
        </p:txBody>
      </p:sp>
      <p:sp>
        <p:nvSpPr>
          <p:cNvPr id="20" name="Shape 18"/>
          <p:cNvSpPr/>
          <p:nvPr/>
        </p:nvSpPr>
        <p:spPr>
          <a:xfrm>
            <a:off x="4754880" y="3575304"/>
            <a:ext cx="4069080" cy="1143000"/>
          </a:xfrm>
          <a:prstGeom prst="roundedRect">
            <a:avLst>
              <a:gd name="adj" fmla="val 6400"/>
            </a:avLst>
          </a:prstGeom>
          <a:solidFill>
            <a:srgbClr val="141F45"/>
          </a:solidFill>
          <a:ln w="12700">
            <a:solidFill>
              <a:srgbClr val="2A4070"/>
            </a:solidFill>
            <a:prstDash val="solid"/>
          </a:ln>
        </p:spPr>
      </p:sp>
      <p:sp>
        <p:nvSpPr>
          <p:cNvPr id="21" name="Text 19"/>
          <p:cNvSpPr/>
          <p:nvPr/>
        </p:nvSpPr>
        <p:spPr>
          <a:xfrm>
            <a:off x="4919472" y="3666744"/>
            <a:ext cx="3749040" cy="320040"/>
          </a:xfrm>
          <a:prstGeom prst="rect">
            <a:avLst/>
          </a:prstGeom>
          <a:noFill/>
          <a:ln/>
        </p:spPr>
        <p:txBody>
          <a:bodyPr wrap="square" lIns="0" tIns="0" rIns="0" bIns="0" rtlCol="0" anchor="ctr"/>
          <a:lstStyle/>
          <a:p>
            <a:pPr indent="0" marL="0">
              <a:buNone/>
            </a:pPr>
            <a:r>
              <a:rPr lang="en-US" sz="1250" b="1" dirty="0">
                <a:solidFill>
                  <a:srgbClr val="F4A31B"/>
                </a:solidFill>
                <a:latin typeface="Cambria" pitchFamily="34" charset="0"/>
                <a:ea typeface="Cambria" pitchFamily="34" charset="-122"/>
                <a:cs typeface="Cambria" pitchFamily="34" charset="-120"/>
              </a:rPr>
              <a:t>Session runs over time</a:t>
            </a:r>
            <a:endParaRPr lang="en-US" sz="1250" dirty="0"/>
          </a:p>
        </p:txBody>
      </p:sp>
      <p:sp>
        <p:nvSpPr>
          <p:cNvPr id="22" name="Text 20"/>
          <p:cNvSpPr/>
          <p:nvPr/>
        </p:nvSpPr>
        <p:spPr>
          <a:xfrm>
            <a:off x="4919472" y="4005072"/>
            <a:ext cx="3749040" cy="640080"/>
          </a:xfrm>
          <a:prstGeom prst="rect">
            <a:avLst/>
          </a:prstGeom>
          <a:noFill/>
          <a:ln/>
        </p:spPr>
        <p:txBody>
          <a:bodyPr wrap="square" lIns="0" tIns="0" rIns="0" bIns="0" rtlCol="0" anchor="ctr"/>
          <a:lstStyle/>
          <a:p>
            <a:pPr indent="0" marL="0">
              <a:lnSpc>
                <a:spcPct val="130000"/>
              </a:lnSpc>
              <a:buNone/>
            </a:pPr>
            <a:r>
              <a:rPr lang="en-US" sz="1000" dirty="0">
                <a:solidFill>
                  <a:srgbClr val="9AAFC0"/>
                </a:solidFill>
                <a:latin typeface="Calibri" pitchFamily="34" charset="0"/>
                <a:ea typeface="Calibri" pitchFamily="34" charset="-122"/>
                <a:cs typeface="Calibri" pitchFamily="34" charset="-120"/>
              </a:rPr>
              <a:t>Every section is marked with a duration. Parts 5–6 (mental health + pledge) can be trimmed or removed without losing the core message. A 20-minute version is explicitly supported.</a:t>
            </a:r>
            <a:endParaRPr lang="en-US" sz="1000" dirty="0"/>
          </a:p>
        </p:txBody>
      </p:sp>
      <p:sp>
        <p:nvSpPr>
          <p:cNvPr id="23" name="Shape 21"/>
          <p:cNvSpPr/>
          <p:nvPr/>
        </p:nvSpPr>
        <p:spPr>
          <a:xfrm>
            <a:off x="0" y="4823460"/>
            <a:ext cx="9144000" cy="320040"/>
          </a:xfrm>
          <a:prstGeom prst="rect">
            <a:avLst/>
          </a:prstGeom>
          <a:solidFill>
            <a:srgbClr val="141F45"/>
          </a:solidFill>
          <a:ln w="12700">
            <a:solidFill>
              <a:srgbClr val="141F45"/>
            </a:solidFill>
            <a:prstDash val="solid"/>
          </a:ln>
        </p:spPr>
      </p:sp>
      <p:sp>
        <p:nvSpPr>
          <p:cNvPr id="24" name="Text 22"/>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25" name="Text 23"/>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26" name="Text 24"/>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7 / 18</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2F4F8"/>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8090"/>
          </a:solidFill>
          <a:ln w="12700">
            <a:solidFill>
              <a:srgbClr val="028090"/>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1C2E5E"/>
                </a:solidFill>
                <a:latin typeface="Cambria" pitchFamily="34" charset="0"/>
                <a:ea typeface="Cambria" pitchFamily="34" charset="-122"/>
                <a:cs typeface="Cambria" pitchFamily="34" charset="-120"/>
              </a:rPr>
              <a:t>What your school receives.</a:t>
            </a:r>
            <a:endParaRPr lang="en-US" sz="2600" dirty="0"/>
          </a:p>
        </p:txBody>
      </p:sp>
      <p:sp>
        <p:nvSpPr>
          <p:cNvPr id="4" name="Text 2"/>
          <p:cNvSpPr/>
          <p:nvPr/>
        </p:nvSpPr>
        <p:spPr>
          <a:xfrm>
            <a:off x="457200" y="667512"/>
            <a:ext cx="8229600" cy="292608"/>
          </a:xfrm>
          <a:prstGeom prst="rect">
            <a:avLst/>
          </a:prstGeom>
          <a:noFill/>
          <a:ln/>
        </p:spPr>
        <p:txBody>
          <a:bodyPr wrap="square" lIns="0" tIns="0" rIns="0" bIns="0" rtlCol="0" anchor="ctr"/>
          <a:lstStyle/>
          <a:p>
            <a:pPr indent="0" marL="0">
              <a:buNone/>
            </a:pPr>
            <a:r>
              <a:rPr lang="en-US" sz="1300" i="1" dirty="0">
                <a:solidFill>
                  <a:srgbClr val="028090"/>
                </a:solidFill>
                <a:latin typeface="Calibri" pitchFamily="34" charset="0"/>
                <a:ea typeface="Calibri" pitchFamily="34" charset="-122"/>
                <a:cs typeface="Calibri" pitchFamily="34" charset="-120"/>
              </a:rPr>
              <a:t>All resources. Free. Permanently downloadable from sobergenz.com.</a:t>
            </a:r>
            <a:endParaRPr lang="en-US" sz="1300" dirty="0"/>
          </a:p>
        </p:txBody>
      </p:sp>
      <p:sp>
        <p:nvSpPr>
          <p:cNvPr id="5" name="Shape 3"/>
          <p:cNvSpPr/>
          <p:nvPr/>
        </p:nvSpPr>
        <p:spPr>
          <a:xfrm>
            <a:off x="365760" y="10515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6" name="Shape 4"/>
          <p:cNvSpPr/>
          <p:nvPr/>
        </p:nvSpPr>
        <p:spPr>
          <a:xfrm>
            <a:off x="502920" y="1252728"/>
            <a:ext cx="347472" cy="347472"/>
          </a:xfrm>
          <a:prstGeom prst="oval">
            <a:avLst/>
          </a:prstGeom>
          <a:solidFill>
            <a:srgbClr val="028090"/>
          </a:solidFill>
          <a:ln w="12700">
            <a:solidFill>
              <a:srgbClr val="028090"/>
            </a:solidFill>
            <a:prstDash val="solid"/>
          </a:ln>
        </p:spPr>
      </p:sp>
      <p:sp>
        <p:nvSpPr>
          <p:cNvPr id="7" name="Text 5"/>
          <p:cNvSpPr/>
          <p:nvPr/>
        </p:nvSpPr>
        <p:spPr>
          <a:xfrm>
            <a:off x="502920" y="12527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8" name="Text 6"/>
          <p:cNvSpPr/>
          <p:nvPr/>
        </p:nvSpPr>
        <p:spPr>
          <a:xfrm>
            <a:off x="960120" y="11247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School Presentation Deck</a:t>
            </a:r>
            <a:endParaRPr lang="en-US" sz="1250" dirty="0"/>
          </a:p>
        </p:txBody>
      </p:sp>
      <p:sp>
        <p:nvSpPr>
          <p:cNvPr id="9" name="Text 7"/>
          <p:cNvSpPr/>
          <p:nvPr/>
        </p:nvSpPr>
        <p:spPr>
          <a:xfrm>
            <a:off x="960120" y="14630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30 slides + full speaker notes. Ready to run by any teacher or peer.</a:t>
            </a:r>
            <a:endParaRPr lang="en-US" sz="1000" dirty="0"/>
          </a:p>
        </p:txBody>
      </p:sp>
      <p:sp>
        <p:nvSpPr>
          <p:cNvPr id="10" name="Shape 8"/>
          <p:cNvSpPr/>
          <p:nvPr/>
        </p:nvSpPr>
        <p:spPr>
          <a:xfrm>
            <a:off x="4754880" y="10515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11" name="Shape 9"/>
          <p:cNvSpPr/>
          <p:nvPr/>
        </p:nvSpPr>
        <p:spPr>
          <a:xfrm>
            <a:off x="4892040" y="1252728"/>
            <a:ext cx="347472" cy="347472"/>
          </a:xfrm>
          <a:prstGeom prst="oval">
            <a:avLst/>
          </a:prstGeom>
          <a:solidFill>
            <a:srgbClr val="028090"/>
          </a:solidFill>
          <a:ln w="12700">
            <a:solidFill>
              <a:srgbClr val="028090"/>
            </a:solidFill>
            <a:prstDash val="solid"/>
          </a:ln>
        </p:spPr>
      </p:sp>
      <p:sp>
        <p:nvSpPr>
          <p:cNvPr id="12" name="Text 10"/>
          <p:cNvSpPr/>
          <p:nvPr/>
        </p:nvSpPr>
        <p:spPr>
          <a:xfrm>
            <a:off x="4892040" y="12527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3" name="Text 11"/>
          <p:cNvSpPr/>
          <p:nvPr/>
        </p:nvSpPr>
        <p:spPr>
          <a:xfrm>
            <a:off x="5349240" y="11247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Discussion Cards (PDF)</a:t>
            </a:r>
            <a:endParaRPr lang="en-US" sz="1250" dirty="0"/>
          </a:p>
        </p:txBody>
      </p:sp>
      <p:sp>
        <p:nvSpPr>
          <p:cNvPr id="14" name="Text 12"/>
          <p:cNvSpPr/>
          <p:nvPr/>
        </p:nvSpPr>
        <p:spPr>
          <a:xfrm>
            <a:off x="5349240" y="14630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20 print-and-cut scenario cards for small-group follow-up.</a:t>
            </a:r>
            <a:endParaRPr lang="en-US" sz="1000" dirty="0"/>
          </a:p>
        </p:txBody>
      </p:sp>
      <p:sp>
        <p:nvSpPr>
          <p:cNvPr id="15" name="Shape 13"/>
          <p:cNvSpPr/>
          <p:nvPr/>
        </p:nvSpPr>
        <p:spPr>
          <a:xfrm>
            <a:off x="365760" y="19659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16" name="Shape 14"/>
          <p:cNvSpPr/>
          <p:nvPr/>
        </p:nvSpPr>
        <p:spPr>
          <a:xfrm>
            <a:off x="502920" y="2167128"/>
            <a:ext cx="347472" cy="347472"/>
          </a:xfrm>
          <a:prstGeom prst="oval">
            <a:avLst/>
          </a:prstGeom>
          <a:solidFill>
            <a:srgbClr val="028090"/>
          </a:solidFill>
          <a:ln w="12700">
            <a:solidFill>
              <a:srgbClr val="028090"/>
            </a:solidFill>
            <a:prstDash val="solid"/>
          </a:ln>
        </p:spPr>
      </p:sp>
      <p:sp>
        <p:nvSpPr>
          <p:cNvPr id="17" name="Text 15"/>
          <p:cNvSpPr/>
          <p:nvPr/>
        </p:nvSpPr>
        <p:spPr>
          <a:xfrm>
            <a:off x="502920" y="21671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8" name="Text 16"/>
          <p:cNvSpPr/>
          <p:nvPr/>
        </p:nvSpPr>
        <p:spPr>
          <a:xfrm>
            <a:off x="960120" y="20391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Parent Guide</a:t>
            </a:r>
            <a:endParaRPr lang="en-US" sz="1250" dirty="0"/>
          </a:p>
        </p:txBody>
      </p:sp>
      <p:sp>
        <p:nvSpPr>
          <p:cNvPr id="19" name="Text 17"/>
          <p:cNvSpPr/>
          <p:nvPr/>
        </p:nvSpPr>
        <p:spPr>
          <a:xfrm>
            <a:off x="960120" y="23774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The 5 Ps framework. Share ahead of the session to brief parents.</a:t>
            </a:r>
            <a:endParaRPr lang="en-US" sz="1000" dirty="0"/>
          </a:p>
        </p:txBody>
      </p:sp>
      <p:sp>
        <p:nvSpPr>
          <p:cNvPr id="20" name="Shape 18"/>
          <p:cNvSpPr/>
          <p:nvPr/>
        </p:nvSpPr>
        <p:spPr>
          <a:xfrm>
            <a:off x="4754880" y="19659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21" name="Shape 19"/>
          <p:cNvSpPr/>
          <p:nvPr/>
        </p:nvSpPr>
        <p:spPr>
          <a:xfrm>
            <a:off x="4892040" y="2167128"/>
            <a:ext cx="347472" cy="347472"/>
          </a:xfrm>
          <a:prstGeom prst="oval">
            <a:avLst/>
          </a:prstGeom>
          <a:solidFill>
            <a:srgbClr val="028090"/>
          </a:solidFill>
          <a:ln w="12700">
            <a:solidFill>
              <a:srgbClr val="028090"/>
            </a:solidFill>
            <a:prstDash val="solid"/>
          </a:ln>
        </p:spPr>
      </p:sp>
      <p:sp>
        <p:nvSpPr>
          <p:cNvPr id="22" name="Text 20"/>
          <p:cNvSpPr/>
          <p:nvPr/>
        </p:nvSpPr>
        <p:spPr>
          <a:xfrm>
            <a:off x="4892040" y="21671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3" name="Text 21"/>
          <p:cNvSpPr/>
          <p:nvPr/>
        </p:nvSpPr>
        <p:spPr>
          <a:xfrm>
            <a:off x="5349240" y="20391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Parent Evening Deck</a:t>
            </a:r>
            <a:endParaRPr lang="en-US" sz="1250" dirty="0"/>
          </a:p>
        </p:txBody>
      </p:sp>
      <p:sp>
        <p:nvSpPr>
          <p:cNvPr id="24" name="Text 22"/>
          <p:cNvSpPr/>
          <p:nvPr/>
        </p:nvSpPr>
        <p:spPr>
          <a:xfrm>
            <a:off x="5349240" y="23774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12-slide deck for hosting your own SoberGenZ parent evening.</a:t>
            </a:r>
            <a:endParaRPr lang="en-US" sz="1000" dirty="0"/>
          </a:p>
        </p:txBody>
      </p:sp>
      <p:sp>
        <p:nvSpPr>
          <p:cNvPr id="25" name="Shape 23"/>
          <p:cNvSpPr/>
          <p:nvPr/>
        </p:nvSpPr>
        <p:spPr>
          <a:xfrm>
            <a:off x="365760" y="28803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26" name="Shape 24"/>
          <p:cNvSpPr/>
          <p:nvPr/>
        </p:nvSpPr>
        <p:spPr>
          <a:xfrm>
            <a:off x="502920" y="3081528"/>
            <a:ext cx="347472" cy="347472"/>
          </a:xfrm>
          <a:prstGeom prst="oval">
            <a:avLst/>
          </a:prstGeom>
          <a:solidFill>
            <a:srgbClr val="028090"/>
          </a:solidFill>
          <a:ln w="12700">
            <a:solidFill>
              <a:srgbClr val="028090"/>
            </a:solidFill>
            <a:prstDash val="solid"/>
          </a:ln>
        </p:spPr>
      </p:sp>
      <p:sp>
        <p:nvSpPr>
          <p:cNvPr id="27" name="Text 25"/>
          <p:cNvSpPr/>
          <p:nvPr/>
        </p:nvSpPr>
        <p:spPr>
          <a:xfrm>
            <a:off x="502920" y="30815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28" name="Text 26"/>
          <p:cNvSpPr/>
          <p:nvPr/>
        </p:nvSpPr>
        <p:spPr>
          <a:xfrm>
            <a:off x="960120" y="29535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Sports Kit</a:t>
            </a:r>
            <a:endParaRPr lang="en-US" sz="1250" dirty="0"/>
          </a:p>
        </p:txBody>
      </p:sp>
      <p:sp>
        <p:nvSpPr>
          <p:cNvPr id="29" name="Text 27"/>
          <p:cNvSpPr/>
          <p:nvPr/>
        </p:nvSpPr>
        <p:spPr>
          <a:xfrm>
            <a:off x="960120" y="32918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For PE departments and school teams — coach briefing + athlete pledge.</a:t>
            </a:r>
            <a:endParaRPr lang="en-US" sz="1000" dirty="0"/>
          </a:p>
        </p:txBody>
      </p:sp>
      <p:sp>
        <p:nvSpPr>
          <p:cNvPr id="30" name="Shape 28"/>
          <p:cNvSpPr/>
          <p:nvPr/>
        </p:nvSpPr>
        <p:spPr>
          <a:xfrm>
            <a:off x="4754880" y="28803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31" name="Shape 29"/>
          <p:cNvSpPr/>
          <p:nvPr/>
        </p:nvSpPr>
        <p:spPr>
          <a:xfrm>
            <a:off x="4892040" y="3081528"/>
            <a:ext cx="347472" cy="347472"/>
          </a:xfrm>
          <a:prstGeom prst="oval">
            <a:avLst/>
          </a:prstGeom>
          <a:solidFill>
            <a:srgbClr val="028090"/>
          </a:solidFill>
          <a:ln w="12700">
            <a:solidFill>
              <a:srgbClr val="028090"/>
            </a:solidFill>
            <a:prstDash val="solid"/>
          </a:ln>
        </p:spPr>
      </p:sp>
      <p:sp>
        <p:nvSpPr>
          <p:cNvPr id="32" name="Text 30"/>
          <p:cNvSpPr/>
          <p:nvPr/>
        </p:nvSpPr>
        <p:spPr>
          <a:xfrm>
            <a:off x="4892040" y="30815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33" name="Text 31"/>
          <p:cNvSpPr/>
          <p:nvPr/>
        </p:nvSpPr>
        <p:spPr>
          <a:xfrm>
            <a:off x="5349240" y="29535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Digital Toolkit</a:t>
            </a:r>
            <a:endParaRPr lang="en-US" sz="1250" dirty="0"/>
          </a:p>
        </p:txBody>
      </p:sp>
      <p:sp>
        <p:nvSpPr>
          <p:cNvPr id="34" name="Text 32"/>
          <p:cNvSpPr/>
          <p:nvPr/>
        </p:nvSpPr>
        <p:spPr>
          <a:xfrm>
            <a:off x="5349240" y="32918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50 social captions + templates. Extend the message beyond the classroom.</a:t>
            </a:r>
            <a:endParaRPr lang="en-US" sz="1000" dirty="0"/>
          </a:p>
        </p:txBody>
      </p:sp>
      <p:sp>
        <p:nvSpPr>
          <p:cNvPr id="35" name="Shape 33"/>
          <p:cNvSpPr/>
          <p:nvPr/>
        </p:nvSpPr>
        <p:spPr>
          <a:xfrm>
            <a:off x="365760" y="37947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36" name="Shape 34"/>
          <p:cNvSpPr/>
          <p:nvPr/>
        </p:nvSpPr>
        <p:spPr>
          <a:xfrm>
            <a:off x="502920" y="3995928"/>
            <a:ext cx="347472" cy="347472"/>
          </a:xfrm>
          <a:prstGeom prst="oval">
            <a:avLst/>
          </a:prstGeom>
          <a:solidFill>
            <a:srgbClr val="028090"/>
          </a:solidFill>
          <a:ln w="12700">
            <a:solidFill>
              <a:srgbClr val="028090"/>
            </a:solidFill>
            <a:prstDash val="solid"/>
          </a:ln>
        </p:spPr>
      </p:sp>
      <p:sp>
        <p:nvSpPr>
          <p:cNvPr id="37" name="Text 35"/>
          <p:cNvSpPr/>
          <p:nvPr/>
        </p:nvSpPr>
        <p:spPr>
          <a:xfrm>
            <a:off x="502920" y="39959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38" name="Text 36"/>
          <p:cNvSpPr/>
          <p:nvPr/>
        </p:nvSpPr>
        <p:spPr>
          <a:xfrm>
            <a:off x="960120" y="38679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Mindset Toolkit</a:t>
            </a:r>
            <a:endParaRPr lang="en-US" sz="1250" dirty="0"/>
          </a:p>
        </p:txBody>
      </p:sp>
      <p:sp>
        <p:nvSpPr>
          <p:cNvPr id="39" name="Text 37"/>
          <p:cNvSpPr/>
          <p:nvPr/>
        </p:nvSpPr>
        <p:spPr>
          <a:xfrm>
            <a:off x="960120" y="42062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NLP-based tools for teens — stress, identity, and decision-making.</a:t>
            </a:r>
            <a:endParaRPr lang="en-US" sz="1000" dirty="0"/>
          </a:p>
        </p:txBody>
      </p:sp>
      <p:sp>
        <p:nvSpPr>
          <p:cNvPr id="40" name="Shape 38"/>
          <p:cNvSpPr/>
          <p:nvPr/>
        </p:nvSpPr>
        <p:spPr>
          <a:xfrm>
            <a:off x="4754880" y="3794760"/>
            <a:ext cx="4069080" cy="804672"/>
          </a:xfrm>
          <a:prstGeom prst="roundedRect">
            <a:avLst>
              <a:gd name="adj" fmla="val 7955"/>
            </a:avLst>
          </a:prstGeom>
          <a:solidFill>
            <a:srgbClr val="FFFFFF"/>
          </a:solidFill>
          <a:ln w="12700">
            <a:solidFill>
              <a:srgbClr val="C8D8EC"/>
            </a:solidFill>
            <a:prstDash val="solid"/>
          </a:ln>
          <a:effectLst>
            <a:outerShdw sx="100000" sy="100000" kx="0" ky="0" algn="bl" rotWithShape="0" blurRad="63500" dist="25400" dir="2700000">
              <a:srgbClr val="000000">
                <a:alpha val="8000"/>
              </a:srgbClr>
            </a:outerShdw>
          </a:effectLst>
        </p:spPr>
      </p:sp>
      <p:sp>
        <p:nvSpPr>
          <p:cNvPr id="41" name="Shape 39"/>
          <p:cNvSpPr/>
          <p:nvPr/>
        </p:nvSpPr>
        <p:spPr>
          <a:xfrm>
            <a:off x="4892040" y="3995928"/>
            <a:ext cx="347472" cy="347472"/>
          </a:xfrm>
          <a:prstGeom prst="oval">
            <a:avLst/>
          </a:prstGeom>
          <a:solidFill>
            <a:srgbClr val="028090"/>
          </a:solidFill>
          <a:ln w="12700">
            <a:solidFill>
              <a:srgbClr val="028090"/>
            </a:solidFill>
            <a:prstDash val="solid"/>
          </a:ln>
        </p:spPr>
      </p:sp>
      <p:sp>
        <p:nvSpPr>
          <p:cNvPr id="42" name="Text 40"/>
          <p:cNvSpPr/>
          <p:nvPr/>
        </p:nvSpPr>
        <p:spPr>
          <a:xfrm>
            <a:off x="4892040" y="39959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43" name="Text 41"/>
          <p:cNvSpPr/>
          <p:nvPr/>
        </p:nvSpPr>
        <p:spPr>
          <a:xfrm>
            <a:off x="5349240" y="3867912"/>
            <a:ext cx="3337560" cy="320040"/>
          </a:xfrm>
          <a:prstGeom prst="rect">
            <a:avLst/>
          </a:prstGeom>
          <a:noFill/>
          <a:ln/>
        </p:spPr>
        <p:txBody>
          <a:bodyPr wrap="square" lIns="0" tIns="0" rIns="0" bIns="0" rtlCol="0" anchor="ctr"/>
          <a:lstStyle/>
          <a:p>
            <a:pPr indent="0" marL="0">
              <a:buNone/>
            </a:pPr>
            <a:r>
              <a:rPr lang="en-US" sz="1250" b="1" dirty="0">
                <a:solidFill>
                  <a:srgbClr val="1C2E5E"/>
                </a:solidFill>
                <a:latin typeface="Cambria" pitchFamily="34" charset="0"/>
                <a:ea typeface="Cambria" pitchFamily="34" charset="-122"/>
                <a:cs typeface="Cambria" pitchFamily="34" charset="-120"/>
              </a:rPr>
              <a:t>Official Partner Badge</a:t>
            </a:r>
            <a:endParaRPr lang="en-US" sz="1250" dirty="0"/>
          </a:p>
        </p:txBody>
      </p:sp>
      <p:sp>
        <p:nvSpPr>
          <p:cNvPr id="44" name="Text 42"/>
          <p:cNvSpPr/>
          <p:nvPr/>
        </p:nvSpPr>
        <p:spPr>
          <a:xfrm>
            <a:off x="5349240" y="4206240"/>
            <a:ext cx="3337560" cy="347472"/>
          </a:xfrm>
          <a:prstGeom prst="rect">
            <a:avLst/>
          </a:prstGeom>
          <a:noFill/>
          <a:ln/>
        </p:spPr>
        <p:txBody>
          <a:bodyPr wrap="square" lIns="0" tIns="0" rIns="0" bIns="0" rtlCol="0" anchor="ctr"/>
          <a:lstStyle/>
          <a:p>
            <a:pPr indent="0" marL="0">
              <a:buNone/>
            </a:pPr>
            <a:r>
              <a:rPr lang="en-US" sz="1000" dirty="0">
                <a:solidFill>
                  <a:srgbClr val="556070"/>
                </a:solidFill>
                <a:latin typeface="Calibri" pitchFamily="34" charset="0"/>
                <a:ea typeface="Calibri" pitchFamily="34" charset="-122"/>
                <a:cs typeface="Calibri" pitchFamily="34" charset="-120"/>
              </a:rPr>
              <a:t>SVG + PNG. Display on your website and communications.</a:t>
            </a:r>
            <a:endParaRPr lang="en-US" sz="1000" dirty="0"/>
          </a:p>
        </p:txBody>
      </p:sp>
      <p:sp>
        <p:nvSpPr>
          <p:cNvPr id="45" name="Shape 43"/>
          <p:cNvSpPr/>
          <p:nvPr/>
        </p:nvSpPr>
        <p:spPr>
          <a:xfrm>
            <a:off x="0" y="4823460"/>
            <a:ext cx="9144000" cy="320040"/>
          </a:xfrm>
          <a:prstGeom prst="rect">
            <a:avLst/>
          </a:prstGeom>
          <a:solidFill>
            <a:srgbClr val="141F45"/>
          </a:solidFill>
          <a:ln w="12700">
            <a:solidFill>
              <a:srgbClr val="141F45"/>
            </a:solidFill>
            <a:prstDash val="solid"/>
          </a:ln>
        </p:spPr>
      </p:sp>
      <p:sp>
        <p:nvSpPr>
          <p:cNvPr id="46" name="Text 44"/>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47" name="Text 45"/>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48" name="Text 46"/>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8 / 18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C2E5E"/>
        </a:solidFill>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2A896"/>
          </a:solidFill>
          <a:ln w="12700">
            <a:solidFill>
              <a:srgbClr val="02A896"/>
            </a:solidFill>
            <a:prstDash val="solid"/>
          </a:ln>
        </p:spPr>
      </p:sp>
      <p:sp>
        <p:nvSpPr>
          <p:cNvPr id="3" name="Text 1"/>
          <p:cNvSpPr/>
          <p:nvPr/>
        </p:nvSpPr>
        <p:spPr>
          <a:xfrm>
            <a:off x="457200" y="201168"/>
            <a:ext cx="822960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What you need to do. Step by step.</a:t>
            </a:r>
            <a:endParaRPr lang="en-US" sz="2600" dirty="0"/>
          </a:p>
        </p:txBody>
      </p:sp>
      <p:sp>
        <p:nvSpPr>
          <p:cNvPr id="4" name="Shape 2"/>
          <p:cNvSpPr/>
          <p:nvPr/>
        </p:nvSpPr>
        <p:spPr>
          <a:xfrm>
            <a:off x="621792" y="1499616"/>
            <a:ext cx="0" cy="109728"/>
          </a:xfrm>
          <a:prstGeom prst="line">
            <a:avLst/>
          </a:prstGeom>
          <a:noFill/>
          <a:ln w="19050">
            <a:solidFill>
              <a:srgbClr val="028090"/>
            </a:solidFill>
            <a:prstDash val="dash"/>
          </a:ln>
        </p:spPr>
      </p:sp>
      <p:sp>
        <p:nvSpPr>
          <p:cNvPr id="5" name="Shape 3"/>
          <p:cNvSpPr/>
          <p:nvPr/>
        </p:nvSpPr>
        <p:spPr>
          <a:xfrm>
            <a:off x="384048" y="896112"/>
            <a:ext cx="493776" cy="493776"/>
          </a:xfrm>
          <a:prstGeom prst="oval">
            <a:avLst/>
          </a:prstGeom>
          <a:solidFill>
            <a:srgbClr val="028090"/>
          </a:solidFill>
          <a:ln w="12700">
            <a:solidFill>
              <a:srgbClr val="028090"/>
            </a:solidFill>
            <a:prstDash val="solid"/>
          </a:ln>
        </p:spPr>
      </p:sp>
      <p:sp>
        <p:nvSpPr>
          <p:cNvPr id="6" name="Text 4"/>
          <p:cNvSpPr/>
          <p:nvPr/>
        </p:nvSpPr>
        <p:spPr>
          <a:xfrm>
            <a:off x="384048" y="896112"/>
            <a:ext cx="493776" cy="493776"/>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1</a:t>
            </a:r>
            <a:endParaRPr lang="en-US" sz="1700" dirty="0"/>
          </a:p>
        </p:txBody>
      </p:sp>
      <p:sp>
        <p:nvSpPr>
          <p:cNvPr id="7" name="Shape 5"/>
          <p:cNvSpPr/>
          <p:nvPr/>
        </p:nvSpPr>
        <p:spPr>
          <a:xfrm>
            <a:off x="1051560" y="932688"/>
            <a:ext cx="1234440" cy="237744"/>
          </a:xfrm>
          <a:prstGeom prst="roundedRect">
            <a:avLst>
              <a:gd name="adj" fmla="val 19231"/>
            </a:avLst>
          </a:prstGeom>
          <a:solidFill>
            <a:srgbClr val="F4A31B"/>
          </a:solidFill>
          <a:ln w="12700">
            <a:solidFill>
              <a:srgbClr val="F4A31B"/>
            </a:solidFill>
            <a:prstDash val="solid"/>
          </a:ln>
        </p:spPr>
      </p:sp>
      <p:sp>
        <p:nvSpPr>
          <p:cNvPr id="8" name="Text 6"/>
          <p:cNvSpPr/>
          <p:nvPr/>
        </p:nvSpPr>
        <p:spPr>
          <a:xfrm>
            <a:off x="1051560" y="932688"/>
            <a:ext cx="1234440" cy="237744"/>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Today</a:t>
            </a:r>
            <a:endParaRPr lang="en-US" sz="900" dirty="0"/>
          </a:p>
        </p:txBody>
      </p:sp>
      <p:sp>
        <p:nvSpPr>
          <p:cNvPr id="9" name="Text 7"/>
          <p:cNvSpPr/>
          <p:nvPr/>
        </p:nvSpPr>
        <p:spPr>
          <a:xfrm>
            <a:off x="2423160" y="877824"/>
            <a:ext cx="6400800" cy="292608"/>
          </a:xfrm>
          <a:prstGeom prst="rect">
            <a:avLst/>
          </a:prstGeom>
          <a:noFill/>
          <a:ln/>
        </p:spPr>
        <p:txBody>
          <a:bodyPr wrap="square" lIns="0" tIns="0" rIns="0" bIns="0" rtlCol="0" anchor="ctr"/>
          <a:lstStyle/>
          <a:p>
            <a:pPr indent="0" marL="0">
              <a:buNone/>
            </a:pPr>
            <a:r>
              <a:rPr lang="en-US" sz="1450" b="1" dirty="0">
                <a:solidFill>
                  <a:srgbClr val="FFFFFF"/>
                </a:solidFill>
                <a:latin typeface="Cambria" pitchFamily="34" charset="0"/>
                <a:ea typeface="Cambria" pitchFamily="34" charset="-122"/>
                <a:cs typeface="Cambria" pitchFamily="34" charset="-120"/>
              </a:rPr>
              <a:t>Say yes</a:t>
            </a:r>
            <a:endParaRPr lang="en-US" sz="1450" dirty="0"/>
          </a:p>
        </p:txBody>
      </p:sp>
      <p:sp>
        <p:nvSpPr>
          <p:cNvPr id="10" name="Text 8"/>
          <p:cNvSpPr/>
          <p:nvPr/>
        </p:nvSpPr>
        <p:spPr>
          <a:xfrm>
            <a:off x="1051560" y="1225296"/>
            <a:ext cx="7772400" cy="292608"/>
          </a:xfrm>
          <a:prstGeom prst="rect">
            <a:avLst/>
          </a:prstGeom>
          <a:noFill/>
          <a:ln/>
        </p:spPr>
        <p:txBody>
          <a:bodyPr wrap="square" lIns="0" tIns="0" rIns="0" bIns="0" rtlCol="0" anchor="ctr"/>
          <a:lstStyle/>
          <a:p>
            <a:pPr indent="0" marL="0">
              <a:lnSpc>
                <a:spcPct val="120000"/>
              </a:lnSpc>
              <a:buNone/>
            </a:pPr>
            <a:r>
              <a:rPr lang="en-US" sz="1050" dirty="0">
                <a:solidFill>
                  <a:srgbClr val="8AAAC0"/>
                </a:solidFill>
                <a:latin typeface="Calibri" pitchFamily="34" charset="0"/>
                <a:ea typeface="Calibri" pitchFamily="34" charset="-122"/>
                <a:cs typeface="Calibri" pitchFamily="34" charset="-120"/>
              </a:rPr>
              <a:t>Email info@sobergenz.com or give us a date. That is the only commitment we need.</a:t>
            </a:r>
            <a:endParaRPr lang="en-US" sz="1050" dirty="0"/>
          </a:p>
        </p:txBody>
      </p:sp>
      <p:sp>
        <p:nvSpPr>
          <p:cNvPr id="11" name="Shape 9"/>
          <p:cNvSpPr/>
          <p:nvPr/>
        </p:nvSpPr>
        <p:spPr>
          <a:xfrm>
            <a:off x="621792" y="2286000"/>
            <a:ext cx="0" cy="109728"/>
          </a:xfrm>
          <a:prstGeom prst="line">
            <a:avLst/>
          </a:prstGeom>
          <a:noFill/>
          <a:ln w="19050">
            <a:solidFill>
              <a:srgbClr val="028090"/>
            </a:solidFill>
            <a:prstDash val="dash"/>
          </a:ln>
        </p:spPr>
      </p:sp>
      <p:sp>
        <p:nvSpPr>
          <p:cNvPr id="12" name="Shape 10"/>
          <p:cNvSpPr/>
          <p:nvPr/>
        </p:nvSpPr>
        <p:spPr>
          <a:xfrm>
            <a:off x="384048" y="1682496"/>
            <a:ext cx="493776" cy="493776"/>
          </a:xfrm>
          <a:prstGeom prst="oval">
            <a:avLst/>
          </a:prstGeom>
          <a:solidFill>
            <a:srgbClr val="028090"/>
          </a:solidFill>
          <a:ln w="12700">
            <a:solidFill>
              <a:srgbClr val="028090"/>
            </a:solidFill>
            <a:prstDash val="solid"/>
          </a:ln>
        </p:spPr>
      </p:sp>
      <p:sp>
        <p:nvSpPr>
          <p:cNvPr id="13" name="Text 11"/>
          <p:cNvSpPr/>
          <p:nvPr/>
        </p:nvSpPr>
        <p:spPr>
          <a:xfrm>
            <a:off x="384048" y="1682496"/>
            <a:ext cx="493776" cy="493776"/>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2</a:t>
            </a:r>
            <a:endParaRPr lang="en-US" sz="1700" dirty="0"/>
          </a:p>
        </p:txBody>
      </p:sp>
      <p:sp>
        <p:nvSpPr>
          <p:cNvPr id="14" name="Shape 12"/>
          <p:cNvSpPr/>
          <p:nvPr/>
        </p:nvSpPr>
        <p:spPr>
          <a:xfrm>
            <a:off x="1051560" y="1719072"/>
            <a:ext cx="1234440" cy="237744"/>
          </a:xfrm>
          <a:prstGeom prst="roundedRect">
            <a:avLst>
              <a:gd name="adj" fmla="val 19231"/>
            </a:avLst>
          </a:prstGeom>
          <a:solidFill>
            <a:srgbClr val="F4A31B"/>
          </a:solidFill>
          <a:ln w="12700">
            <a:solidFill>
              <a:srgbClr val="F4A31B"/>
            </a:solidFill>
            <a:prstDash val="solid"/>
          </a:ln>
        </p:spPr>
      </p:sp>
      <p:sp>
        <p:nvSpPr>
          <p:cNvPr id="15" name="Text 13"/>
          <p:cNvSpPr/>
          <p:nvPr/>
        </p:nvSpPr>
        <p:spPr>
          <a:xfrm>
            <a:off x="1051560" y="1719072"/>
            <a:ext cx="1234440" cy="237744"/>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1–2 weeks out</a:t>
            </a:r>
            <a:endParaRPr lang="en-US" sz="900" dirty="0"/>
          </a:p>
        </p:txBody>
      </p:sp>
      <p:sp>
        <p:nvSpPr>
          <p:cNvPr id="16" name="Text 14"/>
          <p:cNvSpPr/>
          <p:nvPr/>
        </p:nvSpPr>
        <p:spPr>
          <a:xfrm>
            <a:off x="2423160" y="1664208"/>
            <a:ext cx="6400800" cy="292608"/>
          </a:xfrm>
          <a:prstGeom prst="rect">
            <a:avLst/>
          </a:prstGeom>
          <a:noFill/>
          <a:ln/>
        </p:spPr>
        <p:txBody>
          <a:bodyPr wrap="square" lIns="0" tIns="0" rIns="0" bIns="0" rtlCol="0" anchor="ctr"/>
          <a:lstStyle/>
          <a:p>
            <a:pPr indent="0" marL="0">
              <a:buNone/>
            </a:pPr>
            <a:r>
              <a:rPr lang="en-US" sz="1450" b="1" dirty="0">
                <a:solidFill>
                  <a:srgbClr val="FFFFFF"/>
                </a:solidFill>
                <a:latin typeface="Cambria" pitchFamily="34" charset="0"/>
                <a:ea typeface="Cambria" pitchFamily="34" charset="-122"/>
                <a:cs typeface="Cambria" pitchFamily="34" charset="-120"/>
              </a:rPr>
              <a:t>Choose a slot</a:t>
            </a:r>
            <a:endParaRPr lang="en-US" sz="1450" dirty="0"/>
          </a:p>
        </p:txBody>
      </p:sp>
      <p:sp>
        <p:nvSpPr>
          <p:cNvPr id="17" name="Text 15"/>
          <p:cNvSpPr/>
          <p:nvPr/>
        </p:nvSpPr>
        <p:spPr>
          <a:xfrm>
            <a:off x="1051560" y="2011680"/>
            <a:ext cx="7772400" cy="292608"/>
          </a:xfrm>
          <a:prstGeom prst="rect">
            <a:avLst/>
          </a:prstGeom>
          <a:noFill/>
          <a:ln/>
        </p:spPr>
        <p:txBody>
          <a:bodyPr wrap="square" lIns="0" tIns="0" rIns="0" bIns="0" rtlCol="0" anchor="ctr"/>
          <a:lstStyle/>
          <a:p>
            <a:pPr indent="0" marL="0">
              <a:lnSpc>
                <a:spcPct val="120000"/>
              </a:lnSpc>
              <a:buNone/>
            </a:pPr>
            <a:r>
              <a:rPr lang="en-US" sz="1050" dirty="0">
                <a:solidFill>
                  <a:srgbClr val="8AAAC0"/>
                </a:solidFill>
                <a:latin typeface="Calibri" pitchFamily="34" charset="0"/>
                <a:ea typeface="Calibri" pitchFamily="34" charset="-122"/>
                <a:cs typeface="Calibri" pitchFamily="34" charset="-120"/>
              </a:rPr>
              <a:t>Pick a 30-minute window in your timetable. Ideally before lunch, Tuesday–Thursday. We'll confirm the room requirements.</a:t>
            </a:r>
            <a:endParaRPr lang="en-US" sz="1050" dirty="0"/>
          </a:p>
        </p:txBody>
      </p:sp>
      <p:sp>
        <p:nvSpPr>
          <p:cNvPr id="18" name="Shape 16"/>
          <p:cNvSpPr/>
          <p:nvPr/>
        </p:nvSpPr>
        <p:spPr>
          <a:xfrm>
            <a:off x="621792" y="3072384"/>
            <a:ext cx="0" cy="109728"/>
          </a:xfrm>
          <a:prstGeom prst="line">
            <a:avLst/>
          </a:prstGeom>
          <a:noFill/>
          <a:ln w="19050">
            <a:solidFill>
              <a:srgbClr val="028090"/>
            </a:solidFill>
            <a:prstDash val="dash"/>
          </a:ln>
        </p:spPr>
      </p:sp>
      <p:sp>
        <p:nvSpPr>
          <p:cNvPr id="19" name="Shape 17"/>
          <p:cNvSpPr/>
          <p:nvPr/>
        </p:nvSpPr>
        <p:spPr>
          <a:xfrm>
            <a:off x="384048" y="2468880"/>
            <a:ext cx="493776" cy="493776"/>
          </a:xfrm>
          <a:prstGeom prst="oval">
            <a:avLst/>
          </a:prstGeom>
          <a:solidFill>
            <a:srgbClr val="028090"/>
          </a:solidFill>
          <a:ln w="12700">
            <a:solidFill>
              <a:srgbClr val="028090"/>
            </a:solidFill>
            <a:prstDash val="solid"/>
          </a:ln>
        </p:spPr>
      </p:sp>
      <p:sp>
        <p:nvSpPr>
          <p:cNvPr id="20" name="Text 18"/>
          <p:cNvSpPr/>
          <p:nvPr/>
        </p:nvSpPr>
        <p:spPr>
          <a:xfrm>
            <a:off x="384048" y="2468880"/>
            <a:ext cx="493776" cy="493776"/>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3</a:t>
            </a:r>
            <a:endParaRPr lang="en-US" sz="1700" dirty="0"/>
          </a:p>
        </p:txBody>
      </p:sp>
      <p:sp>
        <p:nvSpPr>
          <p:cNvPr id="21" name="Shape 19"/>
          <p:cNvSpPr/>
          <p:nvPr/>
        </p:nvSpPr>
        <p:spPr>
          <a:xfrm>
            <a:off x="1051560" y="2505456"/>
            <a:ext cx="1234440" cy="237744"/>
          </a:xfrm>
          <a:prstGeom prst="roundedRect">
            <a:avLst>
              <a:gd name="adj" fmla="val 19231"/>
            </a:avLst>
          </a:prstGeom>
          <a:solidFill>
            <a:srgbClr val="F4A31B"/>
          </a:solidFill>
          <a:ln w="12700">
            <a:solidFill>
              <a:srgbClr val="F4A31B"/>
            </a:solidFill>
            <a:prstDash val="solid"/>
          </a:ln>
        </p:spPr>
      </p:sp>
      <p:sp>
        <p:nvSpPr>
          <p:cNvPr id="22" name="Text 20"/>
          <p:cNvSpPr/>
          <p:nvPr/>
        </p:nvSpPr>
        <p:spPr>
          <a:xfrm>
            <a:off x="1051560" y="2505456"/>
            <a:ext cx="1234440" cy="237744"/>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48 hrs before</a:t>
            </a:r>
            <a:endParaRPr lang="en-US" sz="900" dirty="0"/>
          </a:p>
        </p:txBody>
      </p:sp>
      <p:sp>
        <p:nvSpPr>
          <p:cNvPr id="23" name="Text 21"/>
          <p:cNvSpPr/>
          <p:nvPr/>
        </p:nvSpPr>
        <p:spPr>
          <a:xfrm>
            <a:off x="2423160" y="2450592"/>
            <a:ext cx="6400800" cy="292608"/>
          </a:xfrm>
          <a:prstGeom prst="rect">
            <a:avLst/>
          </a:prstGeom>
          <a:noFill/>
          <a:ln/>
        </p:spPr>
        <p:txBody>
          <a:bodyPr wrap="square" lIns="0" tIns="0" rIns="0" bIns="0" rtlCol="0" anchor="ctr"/>
          <a:lstStyle/>
          <a:p>
            <a:pPr indent="0" marL="0">
              <a:buNone/>
            </a:pPr>
            <a:r>
              <a:rPr lang="en-US" sz="1450" b="1" dirty="0">
                <a:solidFill>
                  <a:srgbClr val="FFFFFF"/>
                </a:solidFill>
                <a:latin typeface="Cambria" pitchFamily="34" charset="0"/>
                <a:ea typeface="Cambria" pitchFamily="34" charset="-122"/>
                <a:cs typeface="Cambria" pitchFamily="34" charset="-120"/>
              </a:rPr>
              <a:t>Brief your staff</a:t>
            </a:r>
            <a:endParaRPr lang="en-US" sz="1450" dirty="0"/>
          </a:p>
        </p:txBody>
      </p:sp>
      <p:sp>
        <p:nvSpPr>
          <p:cNvPr id="24" name="Text 22"/>
          <p:cNvSpPr/>
          <p:nvPr/>
        </p:nvSpPr>
        <p:spPr>
          <a:xfrm>
            <a:off x="1051560" y="2798064"/>
            <a:ext cx="7772400" cy="292608"/>
          </a:xfrm>
          <a:prstGeom prst="rect">
            <a:avLst/>
          </a:prstGeom>
          <a:noFill/>
          <a:ln/>
        </p:spPr>
        <p:txBody>
          <a:bodyPr wrap="square" lIns="0" tIns="0" rIns="0" bIns="0" rtlCol="0" anchor="ctr"/>
          <a:lstStyle/>
          <a:p>
            <a:pPr indent="0" marL="0">
              <a:lnSpc>
                <a:spcPct val="120000"/>
              </a:lnSpc>
              <a:buNone/>
            </a:pPr>
            <a:r>
              <a:rPr lang="en-US" sz="1050" dirty="0">
                <a:solidFill>
                  <a:srgbClr val="8AAAC0"/>
                </a:solidFill>
                <a:latin typeface="Calibri" pitchFamily="34" charset="0"/>
                <a:ea typeface="Calibri" pitchFamily="34" charset="-122"/>
                <a:cs typeface="Calibri" pitchFamily="34" charset="-120"/>
              </a:rPr>
              <a:t>Share the Parent Guide with relevant year heads and the class teacher for the session. No prep needed beyond reading two pages.</a:t>
            </a:r>
            <a:endParaRPr lang="en-US" sz="1050" dirty="0"/>
          </a:p>
        </p:txBody>
      </p:sp>
      <p:sp>
        <p:nvSpPr>
          <p:cNvPr id="25" name="Shape 23"/>
          <p:cNvSpPr/>
          <p:nvPr/>
        </p:nvSpPr>
        <p:spPr>
          <a:xfrm>
            <a:off x="621792" y="3858768"/>
            <a:ext cx="0" cy="109728"/>
          </a:xfrm>
          <a:prstGeom prst="line">
            <a:avLst/>
          </a:prstGeom>
          <a:noFill/>
          <a:ln w="19050">
            <a:solidFill>
              <a:srgbClr val="028090"/>
            </a:solidFill>
            <a:prstDash val="dash"/>
          </a:ln>
        </p:spPr>
      </p:sp>
      <p:sp>
        <p:nvSpPr>
          <p:cNvPr id="26" name="Shape 24"/>
          <p:cNvSpPr/>
          <p:nvPr/>
        </p:nvSpPr>
        <p:spPr>
          <a:xfrm>
            <a:off x="384048" y="3255264"/>
            <a:ext cx="493776" cy="493776"/>
          </a:xfrm>
          <a:prstGeom prst="oval">
            <a:avLst/>
          </a:prstGeom>
          <a:solidFill>
            <a:srgbClr val="028090"/>
          </a:solidFill>
          <a:ln w="12700">
            <a:solidFill>
              <a:srgbClr val="028090"/>
            </a:solidFill>
            <a:prstDash val="solid"/>
          </a:ln>
        </p:spPr>
      </p:sp>
      <p:sp>
        <p:nvSpPr>
          <p:cNvPr id="27" name="Text 25"/>
          <p:cNvSpPr/>
          <p:nvPr/>
        </p:nvSpPr>
        <p:spPr>
          <a:xfrm>
            <a:off x="384048" y="3255264"/>
            <a:ext cx="493776" cy="493776"/>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4</a:t>
            </a:r>
            <a:endParaRPr lang="en-US" sz="1700" dirty="0"/>
          </a:p>
        </p:txBody>
      </p:sp>
      <p:sp>
        <p:nvSpPr>
          <p:cNvPr id="28" name="Shape 26"/>
          <p:cNvSpPr/>
          <p:nvPr/>
        </p:nvSpPr>
        <p:spPr>
          <a:xfrm>
            <a:off x="1051560" y="3291840"/>
            <a:ext cx="1234440" cy="237744"/>
          </a:xfrm>
          <a:prstGeom prst="roundedRect">
            <a:avLst>
              <a:gd name="adj" fmla="val 19231"/>
            </a:avLst>
          </a:prstGeom>
          <a:solidFill>
            <a:srgbClr val="F4A31B"/>
          </a:solidFill>
          <a:ln w="12700">
            <a:solidFill>
              <a:srgbClr val="F4A31B"/>
            </a:solidFill>
            <a:prstDash val="solid"/>
          </a:ln>
        </p:spPr>
      </p:sp>
      <p:sp>
        <p:nvSpPr>
          <p:cNvPr id="29" name="Text 27"/>
          <p:cNvSpPr/>
          <p:nvPr/>
        </p:nvSpPr>
        <p:spPr>
          <a:xfrm>
            <a:off x="1051560" y="3291840"/>
            <a:ext cx="1234440" cy="237744"/>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Session day</a:t>
            </a:r>
            <a:endParaRPr lang="en-US" sz="900" dirty="0"/>
          </a:p>
        </p:txBody>
      </p:sp>
      <p:sp>
        <p:nvSpPr>
          <p:cNvPr id="30" name="Text 28"/>
          <p:cNvSpPr/>
          <p:nvPr/>
        </p:nvSpPr>
        <p:spPr>
          <a:xfrm>
            <a:off x="2423160" y="3236976"/>
            <a:ext cx="6400800" cy="292608"/>
          </a:xfrm>
          <a:prstGeom prst="rect">
            <a:avLst/>
          </a:prstGeom>
          <a:noFill/>
          <a:ln/>
        </p:spPr>
        <p:txBody>
          <a:bodyPr wrap="square" lIns="0" tIns="0" rIns="0" bIns="0" rtlCol="0" anchor="ctr"/>
          <a:lstStyle/>
          <a:p>
            <a:pPr indent="0" marL="0">
              <a:buNone/>
            </a:pPr>
            <a:r>
              <a:rPr lang="en-US" sz="1450" b="1" dirty="0">
                <a:solidFill>
                  <a:srgbClr val="FFFFFF"/>
                </a:solidFill>
                <a:latin typeface="Cambria" pitchFamily="34" charset="0"/>
                <a:ea typeface="Cambria" pitchFamily="34" charset="-122"/>
                <a:cs typeface="Cambria" pitchFamily="34" charset="-120"/>
              </a:rPr>
              <a:t>Host the session</a:t>
            </a:r>
            <a:endParaRPr lang="en-US" sz="1450" dirty="0"/>
          </a:p>
        </p:txBody>
      </p:sp>
      <p:sp>
        <p:nvSpPr>
          <p:cNvPr id="31" name="Text 29"/>
          <p:cNvSpPr/>
          <p:nvPr/>
        </p:nvSpPr>
        <p:spPr>
          <a:xfrm>
            <a:off x="1051560" y="3584448"/>
            <a:ext cx="7772400" cy="292608"/>
          </a:xfrm>
          <a:prstGeom prst="rect">
            <a:avLst/>
          </a:prstGeom>
          <a:noFill/>
          <a:ln/>
        </p:spPr>
        <p:txBody>
          <a:bodyPr wrap="square" lIns="0" tIns="0" rIns="0" bIns="0" rtlCol="0" anchor="ctr"/>
          <a:lstStyle/>
          <a:p>
            <a:pPr indent="0" marL="0">
              <a:lnSpc>
                <a:spcPct val="120000"/>
              </a:lnSpc>
              <a:buNone/>
            </a:pPr>
            <a:r>
              <a:rPr lang="en-US" sz="1050" dirty="0">
                <a:solidFill>
                  <a:srgbClr val="8AAAC0"/>
                </a:solidFill>
                <a:latin typeface="Calibri" pitchFamily="34" charset="0"/>
                <a:ea typeface="Calibri" pitchFamily="34" charset="-122"/>
                <a:cs typeface="Calibri" pitchFamily="34" charset="-120"/>
              </a:rPr>
              <a:t>The presenter arrives 10 minutes early to set up. Teacher stays in the room. 30 minutes. Done.</a:t>
            </a:r>
            <a:endParaRPr lang="en-US" sz="1050" dirty="0"/>
          </a:p>
        </p:txBody>
      </p:sp>
      <p:sp>
        <p:nvSpPr>
          <p:cNvPr id="32" name="Shape 30"/>
          <p:cNvSpPr/>
          <p:nvPr/>
        </p:nvSpPr>
        <p:spPr>
          <a:xfrm>
            <a:off x="384048" y="4041648"/>
            <a:ext cx="493776" cy="493776"/>
          </a:xfrm>
          <a:prstGeom prst="oval">
            <a:avLst/>
          </a:prstGeom>
          <a:solidFill>
            <a:srgbClr val="028090"/>
          </a:solidFill>
          <a:ln w="12700">
            <a:solidFill>
              <a:srgbClr val="028090"/>
            </a:solidFill>
            <a:prstDash val="solid"/>
          </a:ln>
        </p:spPr>
      </p:sp>
      <p:sp>
        <p:nvSpPr>
          <p:cNvPr id="33" name="Text 31"/>
          <p:cNvSpPr/>
          <p:nvPr/>
        </p:nvSpPr>
        <p:spPr>
          <a:xfrm>
            <a:off x="384048" y="4041648"/>
            <a:ext cx="493776" cy="493776"/>
          </a:xfrm>
          <a:prstGeom prst="rect">
            <a:avLst/>
          </a:prstGeom>
          <a:noFill/>
          <a:ln/>
        </p:spPr>
        <p:txBody>
          <a:bodyPr wrap="square" lIns="0" tIns="0" rIns="0" bIns="0" rtlCol="0" anchor="ctr"/>
          <a:lstStyle/>
          <a:p>
            <a:pPr algn="ctr" indent="0" marL="0">
              <a:buNone/>
            </a:pPr>
            <a:r>
              <a:rPr lang="en-US" sz="1700" b="1" dirty="0">
                <a:solidFill>
                  <a:srgbClr val="FFFFFF"/>
                </a:solidFill>
                <a:latin typeface="Cambria" pitchFamily="34" charset="0"/>
                <a:ea typeface="Cambria" pitchFamily="34" charset="-122"/>
                <a:cs typeface="Cambria" pitchFamily="34" charset="-120"/>
              </a:rPr>
              <a:t>5</a:t>
            </a:r>
            <a:endParaRPr lang="en-US" sz="1700" dirty="0"/>
          </a:p>
        </p:txBody>
      </p:sp>
      <p:sp>
        <p:nvSpPr>
          <p:cNvPr id="34" name="Shape 32"/>
          <p:cNvSpPr/>
          <p:nvPr/>
        </p:nvSpPr>
        <p:spPr>
          <a:xfrm>
            <a:off x="1051560" y="4078224"/>
            <a:ext cx="1234440" cy="237744"/>
          </a:xfrm>
          <a:prstGeom prst="roundedRect">
            <a:avLst>
              <a:gd name="adj" fmla="val 19231"/>
            </a:avLst>
          </a:prstGeom>
          <a:solidFill>
            <a:srgbClr val="F4A31B"/>
          </a:solidFill>
          <a:ln w="12700">
            <a:solidFill>
              <a:srgbClr val="F4A31B"/>
            </a:solidFill>
            <a:prstDash val="solid"/>
          </a:ln>
        </p:spPr>
      </p:sp>
      <p:sp>
        <p:nvSpPr>
          <p:cNvPr id="35" name="Text 33"/>
          <p:cNvSpPr/>
          <p:nvPr/>
        </p:nvSpPr>
        <p:spPr>
          <a:xfrm>
            <a:off x="1051560" y="4078224"/>
            <a:ext cx="1234440" cy="237744"/>
          </a:xfrm>
          <a:prstGeom prst="rect">
            <a:avLst/>
          </a:prstGeom>
          <a:noFill/>
          <a:ln/>
        </p:spPr>
        <p:txBody>
          <a:bodyPr wrap="square" lIns="0" tIns="0" rIns="0" bIns="0" rtlCol="0" anchor="ctr"/>
          <a:lstStyle/>
          <a:p>
            <a:pPr algn="ctr" indent="0" marL="0">
              <a:buNone/>
            </a:pPr>
            <a:r>
              <a:rPr lang="en-US" sz="900" b="1" dirty="0">
                <a:solidFill>
                  <a:srgbClr val="141F45"/>
                </a:solidFill>
                <a:latin typeface="Calibri" pitchFamily="34" charset="0"/>
                <a:ea typeface="Calibri" pitchFamily="34" charset="-122"/>
                <a:cs typeface="Calibri" pitchFamily="34" charset="-120"/>
              </a:rPr>
              <a:t>After</a:t>
            </a:r>
            <a:endParaRPr lang="en-US" sz="900" dirty="0"/>
          </a:p>
        </p:txBody>
      </p:sp>
      <p:sp>
        <p:nvSpPr>
          <p:cNvPr id="36" name="Text 34"/>
          <p:cNvSpPr/>
          <p:nvPr/>
        </p:nvSpPr>
        <p:spPr>
          <a:xfrm>
            <a:off x="2423160" y="4023360"/>
            <a:ext cx="6400800" cy="292608"/>
          </a:xfrm>
          <a:prstGeom prst="rect">
            <a:avLst/>
          </a:prstGeom>
          <a:noFill/>
          <a:ln/>
        </p:spPr>
        <p:txBody>
          <a:bodyPr wrap="square" lIns="0" tIns="0" rIns="0" bIns="0" rtlCol="0" anchor="ctr"/>
          <a:lstStyle/>
          <a:p>
            <a:pPr indent="0" marL="0">
              <a:buNone/>
            </a:pPr>
            <a:r>
              <a:rPr lang="en-US" sz="1450" b="1" dirty="0">
                <a:solidFill>
                  <a:srgbClr val="FFFFFF"/>
                </a:solidFill>
                <a:latin typeface="Cambria" pitchFamily="34" charset="0"/>
                <a:ea typeface="Cambria" pitchFamily="34" charset="-122"/>
                <a:cs typeface="Cambria" pitchFamily="34" charset="-120"/>
              </a:rPr>
              <a:t>Follow through</a:t>
            </a:r>
            <a:endParaRPr lang="en-US" sz="1450" dirty="0"/>
          </a:p>
        </p:txBody>
      </p:sp>
      <p:sp>
        <p:nvSpPr>
          <p:cNvPr id="37" name="Text 35"/>
          <p:cNvSpPr/>
          <p:nvPr/>
        </p:nvSpPr>
        <p:spPr>
          <a:xfrm>
            <a:off x="1051560" y="4370832"/>
            <a:ext cx="7772400" cy="292608"/>
          </a:xfrm>
          <a:prstGeom prst="rect">
            <a:avLst/>
          </a:prstGeom>
          <a:noFill/>
          <a:ln/>
        </p:spPr>
        <p:txBody>
          <a:bodyPr wrap="square" lIns="0" tIns="0" rIns="0" bIns="0" rtlCol="0" anchor="ctr"/>
          <a:lstStyle/>
          <a:p>
            <a:pPr indent="0" marL="0">
              <a:lnSpc>
                <a:spcPct val="120000"/>
              </a:lnSpc>
              <a:buNone/>
            </a:pPr>
            <a:r>
              <a:rPr lang="en-US" sz="1050" dirty="0">
                <a:solidFill>
                  <a:srgbClr val="8AAAC0"/>
                </a:solidFill>
                <a:latin typeface="Calibri" pitchFamily="34" charset="0"/>
                <a:ea typeface="Calibri" pitchFamily="34" charset="-122"/>
                <a:cs typeface="Calibri" pitchFamily="34" charset="-120"/>
              </a:rPr>
              <a:t>Share the digital toolkit on your school socials. Leave discussion cards in the common room. Tell us how it went — @sobergenz.</a:t>
            </a:r>
            <a:endParaRPr lang="en-US" sz="1050" dirty="0"/>
          </a:p>
        </p:txBody>
      </p:sp>
      <p:sp>
        <p:nvSpPr>
          <p:cNvPr id="38" name="Shape 36"/>
          <p:cNvSpPr/>
          <p:nvPr/>
        </p:nvSpPr>
        <p:spPr>
          <a:xfrm>
            <a:off x="0" y="4823460"/>
            <a:ext cx="9144000" cy="320040"/>
          </a:xfrm>
          <a:prstGeom prst="rect">
            <a:avLst/>
          </a:prstGeom>
          <a:solidFill>
            <a:srgbClr val="141F45"/>
          </a:solidFill>
          <a:ln w="12700">
            <a:solidFill>
              <a:srgbClr val="141F45"/>
            </a:solidFill>
            <a:prstDash val="solid"/>
          </a:ln>
        </p:spPr>
      </p:sp>
      <p:sp>
        <p:nvSpPr>
          <p:cNvPr id="39" name="Text 37"/>
          <p:cNvSpPr/>
          <p:nvPr/>
        </p:nvSpPr>
        <p:spPr>
          <a:xfrm>
            <a:off x="320040" y="4828032"/>
            <a:ext cx="2743200" cy="274320"/>
          </a:xfrm>
          <a:prstGeom prst="rect">
            <a:avLst/>
          </a:prstGeom>
          <a:noFill/>
          <a:ln/>
        </p:spPr>
        <p:txBody>
          <a:bodyPr wrap="square" lIns="0" tIns="0" rIns="0" bIns="0" rtlCol="0" anchor="ctr"/>
          <a:lstStyle/>
          <a:p>
            <a:pPr indent="0" marL="0">
              <a:buNone/>
            </a:pPr>
            <a:r>
              <a:rPr lang="en-US" sz="900" b="1" dirty="0">
                <a:solidFill>
                  <a:srgbClr val="028090"/>
                </a:solidFill>
                <a:latin typeface="Calibri" pitchFamily="34" charset="0"/>
                <a:ea typeface="Calibri" pitchFamily="34" charset="-122"/>
                <a:cs typeface="Calibri" pitchFamily="34" charset="-120"/>
              </a:rPr>
              <a:t>SOBERGENZ</a:t>
            </a:r>
            <a:endParaRPr lang="en-US" sz="900" dirty="0"/>
          </a:p>
        </p:txBody>
      </p:sp>
      <p:sp>
        <p:nvSpPr>
          <p:cNvPr id="40" name="Text 38"/>
          <p:cNvSpPr/>
          <p:nvPr/>
        </p:nvSpPr>
        <p:spPr>
          <a:xfrm>
            <a:off x="3200400" y="4828032"/>
            <a:ext cx="2743200" cy="274320"/>
          </a:xfrm>
          <a:prstGeom prst="rect">
            <a:avLst/>
          </a:prstGeom>
          <a:noFill/>
          <a:ln/>
        </p:spPr>
        <p:txBody>
          <a:bodyPr wrap="square" lIns="0" tIns="0" rIns="0" bIns="0" rtlCol="0" anchor="ctr"/>
          <a:lstStyle/>
          <a:p>
            <a:pPr algn="ctr" indent="0" marL="0">
              <a:buNone/>
            </a:pPr>
            <a:r>
              <a:rPr lang="en-US" sz="900" dirty="0">
                <a:solidFill>
                  <a:srgbClr val="607090"/>
                </a:solidFill>
                <a:latin typeface="Calibri" pitchFamily="34" charset="0"/>
                <a:ea typeface="Calibri" pitchFamily="34" charset="-122"/>
                <a:cs typeface="Calibri" pitchFamily="34" charset="-120"/>
              </a:rPr>
              <a:t>sobergenz.com</a:t>
            </a:r>
            <a:endParaRPr lang="en-US" sz="900" dirty="0"/>
          </a:p>
        </p:txBody>
      </p:sp>
      <p:sp>
        <p:nvSpPr>
          <p:cNvPr id="41" name="Text 39"/>
          <p:cNvSpPr/>
          <p:nvPr/>
        </p:nvSpPr>
        <p:spPr>
          <a:xfrm>
            <a:off x="8229600" y="4828032"/>
            <a:ext cx="731520" cy="274320"/>
          </a:xfrm>
          <a:prstGeom prst="rect">
            <a:avLst/>
          </a:prstGeom>
          <a:noFill/>
          <a:ln/>
        </p:spPr>
        <p:txBody>
          <a:bodyPr wrap="square" lIns="0" tIns="0" rIns="0" bIns="0" rtlCol="0" anchor="ctr"/>
          <a:lstStyle/>
          <a:p>
            <a:pPr algn="r" indent="0" marL="0">
              <a:buNone/>
            </a:pPr>
            <a:r>
              <a:rPr lang="en-US" sz="900" dirty="0">
                <a:solidFill>
                  <a:srgbClr val="607090"/>
                </a:solidFill>
                <a:latin typeface="Calibri" pitchFamily="34" charset="0"/>
                <a:ea typeface="Calibri" pitchFamily="34" charset="-122"/>
                <a:cs typeface="Calibri" pitchFamily="34" charset="-120"/>
              </a:rPr>
              <a:t>9 / 18</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SoberGenZ — School Director Pitch Deck</dc:title>
  <dc:subject>PptxGenJS Presentation</dc:subject>
  <dc:creator>SoberGenZ</dc:creator>
  <cp:lastModifiedBy>SoberGenZ</cp:lastModifiedBy>
  <cp:revision>1</cp:revision>
  <dcterms:created xsi:type="dcterms:W3CDTF">2026-06-29T19:41:21Z</dcterms:created>
  <dcterms:modified xsi:type="dcterms:W3CDTF">2026-06-29T19:41:21Z</dcterms:modified>
</cp:coreProperties>
</file>